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65" r:id="rId2"/>
    <p:sldMasterId id="2147483679" r:id="rId3"/>
  </p:sldMasterIdLst>
  <p:notesMasterIdLst>
    <p:notesMasterId r:id="rId11"/>
  </p:notesMasterIdLst>
  <p:handoutMasterIdLst>
    <p:handoutMasterId r:id="rId12"/>
  </p:handoutMasterIdLst>
  <p:sldIdLst>
    <p:sldId id="256" r:id="rId4"/>
    <p:sldId id="463" r:id="rId5"/>
    <p:sldId id="462" r:id="rId6"/>
    <p:sldId id="465" r:id="rId7"/>
    <p:sldId id="468" r:id="rId8"/>
    <p:sldId id="467" r:id="rId9"/>
    <p:sldId id="4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AD4"/>
    <a:srgbClr val="3399FF"/>
    <a:srgbClr val="16579C"/>
    <a:srgbClr val="63C3D1"/>
    <a:srgbClr val="6A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582" y="8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52D7-47BF-234E-A194-B6F24ABFF26D}" type="datetimeFigureOut">
              <a:t>20.10.2019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5C755-BDA3-984B-B7BC-C3676F7E688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68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08FB-F0F0-2C42-B6CD-FDFE712D47C9}" type="datetimeFigureOut">
              <a:t>20.10.2019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0708-3B84-054B-8182-D78CAAB534B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5184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4719" y="3445853"/>
            <a:ext cx="3069956" cy="1354230"/>
          </a:xfrm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984" y="4887170"/>
            <a:ext cx="3437124" cy="7301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©  SUOMEN AKATEMIA 2018  |   KIRJOITA ESITYKSEN NIMI TÄHÄN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368D8-CE91-4041-A806-A850698DB5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5516C6-9CBE-4668-96DC-77A21CCDF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©  Academy of Finland 2019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614050-0412-49C6-812D-AAA3213D1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271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5516C6-9CBE-4668-96DC-77A21CCDF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©  Academy of Finland 2019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614050-0412-49C6-812D-AAA3213D1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416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5516C6-9CBE-4668-96DC-77A21CCDF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©  Academy of Finland 2019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614050-0412-49C6-812D-AAA3213D1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75876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 2019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019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078" y="1923691"/>
            <a:ext cx="4578735" cy="4232539"/>
          </a:xfrm>
        </p:spPr>
        <p:txBody>
          <a:bodyPr/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 2019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19001" y="1923691"/>
            <a:ext cx="4578735" cy="423253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153E38-168A-4CA2-BC4D-2E13717BB0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8914" y="1440001"/>
            <a:ext cx="4578735" cy="48369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7CC9D4D-2C82-4271-9ECA-4A5984A5A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4835" y="1440001"/>
            <a:ext cx="4578735" cy="48369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1782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anchor="t" anchorCtr="0">
            <a:noAutofit/>
          </a:bodyPr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 2019 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39F9C7-1E62-4E8E-9721-D5AAA47FB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789" y="6083424"/>
            <a:ext cx="8939212" cy="24765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fi-FI" noProof="0"/>
              <a:t>Lähde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08884E23-19B1-4760-A360-B2547BEBB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789" y="107959"/>
            <a:ext cx="8939212" cy="247651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i-FI" noProof="0"/>
              <a:t>Kuvanumero</a:t>
            </a:r>
          </a:p>
        </p:txBody>
      </p:sp>
    </p:spTree>
    <p:extLst>
      <p:ext uri="{BB962C8B-B14F-4D97-AF65-F5344CB8AC3E}">
        <p14:creationId xmlns:p14="http://schemas.microsoft.com/office/powerpoint/2010/main" val="103874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077" y="1923691"/>
            <a:ext cx="4578735" cy="4232538"/>
          </a:xfrm>
        </p:spPr>
        <p:txBody>
          <a:bodyPr/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18999" y="1923691"/>
            <a:ext cx="4578735" cy="42325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153E38-168A-4CA2-BC4D-2E13717BB0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8912" y="1440001"/>
            <a:ext cx="4578735" cy="48369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7CC9D4D-2C82-4271-9ECA-4A5984A5A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4834" y="1440001"/>
            <a:ext cx="4578735" cy="48369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8817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anchor="t" anchorCtr="0">
            <a:noAutofit/>
          </a:bodyPr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©  SUOMEN AKATEMIA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1318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7E7CD9-A996-4CAF-9C10-35CAEB458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242FFD-9FDA-40F2-866A-09AC13384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0516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8538" y="2999448"/>
            <a:ext cx="3069956" cy="1460255"/>
          </a:xfrm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804" y="4449014"/>
            <a:ext cx="3437124" cy="7301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©  ACADEMY OF FINLAND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368D8-CE91-4041-A806-A850698DB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78" y="1440001"/>
            <a:ext cx="4578735" cy="471622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218999" y="1440001"/>
            <a:ext cx="4578735" cy="471622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 ACADEMY OF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304" y="1738350"/>
            <a:ext cx="3069956" cy="1354230"/>
          </a:xfrm>
        </p:spPr>
        <p:txBody>
          <a:bodyPr anchor="ctr" anchorCtr="0"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568" y="3179667"/>
            <a:ext cx="3437124" cy="7301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©  SUOMEN AKATEMIA 2018  |   KIRJOITA ESITYKSEN NIMI TÄHÄN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368D8-CE91-4041-A806-A850698DB5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1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077" y="360000"/>
            <a:ext cx="11306326" cy="78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77" y="1440001"/>
            <a:ext cx="8951015" cy="471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1231" y="6356351"/>
            <a:ext cx="835643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r>
              <a:rPr lang="fi-FI" noProof="0"/>
              <a:t>©  SUOMEN AKATEMIA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912" y="6356352"/>
            <a:ext cx="383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8" name="Picture 13" descr="AKA_PPT_nurkka_kolmioverho.png">
            <a:extLst>
              <a:ext uri="{FF2B5EF4-FFF2-40B4-BE49-F238E27FC236}">
                <a16:creationId xmlns:a16="http://schemas.microsoft.com/office/drawing/2014/main" id="{04120C84-E1FF-4BAC-B372-3A8917C735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642" y="2715060"/>
            <a:ext cx="1957983" cy="41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KA_logo_suomi_valkoinen.png">
            <a:extLst>
              <a:ext uri="{FF2B5EF4-FFF2-40B4-BE49-F238E27FC236}">
                <a16:creationId xmlns:a16="http://schemas.microsoft.com/office/drawing/2014/main" id="{6A74BF19-6DA2-4029-922F-89733135D8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294" y="6096738"/>
            <a:ext cx="1583779" cy="48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200"/>
        </a:lnSpc>
        <a:spcBef>
          <a:spcPts val="1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079" y="360004"/>
            <a:ext cx="11306326" cy="78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80" y="1440001"/>
            <a:ext cx="8951015" cy="471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1233" y="6356355"/>
            <a:ext cx="835643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r>
              <a:rPr lang="fi-FI" dirty="0"/>
              <a:t>©  ACADEMY OF FINLAND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917" y="6356358"/>
            <a:ext cx="383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fld id="{ABE368D8-CE91-4041-A806-A850698DB5E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791C58-FF93-4C01-8D2E-F7EABD4C93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35" y="5767152"/>
            <a:ext cx="2452665" cy="11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dt="0"/>
  <p:txStyles>
    <p:titleStyle>
      <a:lvl1pPr algn="l" defTabSz="457178" rtl="0" eaLnBrk="1" latinLnBrk="0" hangingPunct="1"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lnSpc>
          <a:spcPts val="2200"/>
        </a:lnSpc>
        <a:spcBef>
          <a:spcPts val="1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5" algn="l" defTabSz="457178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defTabSz="457178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457178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078" y="360000"/>
            <a:ext cx="11306327" cy="78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78" y="1440002"/>
            <a:ext cx="8951015" cy="471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1233" y="6356351"/>
            <a:ext cx="835643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r>
              <a:rPr lang="fi-FI" dirty="0"/>
              <a:t>©  Academy of Finland 2019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913" y="6356352"/>
            <a:ext cx="383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5697"/>
                </a:solidFill>
              </a:defRPr>
            </a:lvl1pPr>
          </a:lstStyle>
          <a:p>
            <a:fld id="{ABE368D8-CE91-4041-A806-A850698DB5E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4513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lnSpc>
          <a:spcPts val="2200"/>
        </a:lnSpc>
        <a:spcBef>
          <a:spcPts val="1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8AA20-26CB-4F7A-8435-5BB1EC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965A1A-77D6-471C-9C71-F698D29E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1CB2A0-1DD7-44C3-A190-6D038AD6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368D8-CE91-4041-A806-A850698DB5EF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B17422-F929-4F86-856D-5636B7300F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8788" y="6083424"/>
            <a:ext cx="8939212" cy="247650"/>
          </a:xfrm>
        </p:spPr>
        <p:txBody>
          <a:bodyPr>
            <a:normAutofit fontScale="25000" lnSpcReduction="20000"/>
          </a:bodyPr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DBCD0C4-108E-46D4-9AE7-38864B37FF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8788" y="107959"/>
            <a:ext cx="8939212" cy="247650"/>
          </a:xfrm>
        </p:spPr>
        <p:txBody>
          <a:bodyPr>
            <a:normAutofit fontScale="25000" lnSpcReduction="20000"/>
          </a:bodyPr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F7DFFE-A05D-4923-8EF5-F37E6C41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15328"/>
          </a:xfrm>
          <a:prstGeom prst="rect">
            <a:avLst/>
          </a:prstGeom>
        </p:spPr>
      </p:pic>
      <p:sp>
        <p:nvSpPr>
          <p:cNvPr id="11" name="Triangle 12">
            <a:extLst>
              <a:ext uri="{FF2B5EF4-FFF2-40B4-BE49-F238E27FC236}">
                <a16:creationId xmlns:a16="http://schemas.microsoft.com/office/drawing/2014/main" id="{5D9672DC-7CC8-4DF1-ACF8-11F6319E460C}"/>
              </a:ext>
            </a:extLst>
          </p:cNvPr>
          <p:cNvSpPr/>
          <p:nvPr/>
        </p:nvSpPr>
        <p:spPr>
          <a:xfrm rot="326041">
            <a:off x="15811" y="1552600"/>
            <a:ext cx="6944345" cy="5986504"/>
          </a:xfrm>
          <a:prstGeom prst="triangle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C15682C-0581-4011-A903-C520EBD5624F}"/>
              </a:ext>
            </a:extLst>
          </p:cNvPr>
          <p:cNvSpPr/>
          <p:nvPr/>
        </p:nvSpPr>
        <p:spPr>
          <a:xfrm rot="21161828">
            <a:off x="-1124075" y="444713"/>
            <a:ext cx="7404412" cy="6383114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42AD763-371D-41B2-B8FF-75D99B9F36A3}"/>
              </a:ext>
            </a:extLst>
          </p:cNvPr>
          <p:cNvSpPr txBox="1">
            <a:spLocks/>
          </p:cNvSpPr>
          <p:nvPr/>
        </p:nvSpPr>
        <p:spPr>
          <a:xfrm>
            <a:off x="146541" y="3489845"/>
            <a:ext cx="5253639" cy="30770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EU Open Science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coordination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21.10.2019, Helsinki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Welcome address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Professor Riitta Maijala,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Vice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President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Research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005697"/>
                </a:solidFill>
                <a:latin typeface="Arial"/>
              </a:rPr>
              <a:t>Academy of Finland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821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15AB64-C82A-466C-BCA4-80EE96ED8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7CEA0C-A023-4B0F-85B0-83F108A86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2</a:t>
            </a:fld>
            <a:endParaRPr lang="fi-FI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2D12D6B-8840-4028-AC39-78B425596E2D}"/>
              </a:ext>
            </a:extLst>
          </p:cNvPr>
          <p:cNvSpPr txBox="1"/>
          <p:nvPr/>
        </p:nvSpPr>
        <p:spPr>
          <a:xfrm>
            <a:off x="5219448" y="4702893"/>
            <a:ext cx="1607812" cy="11079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2400" dirty="0" err="1"/>
              <a:t>Diversity</a:t>
            </a:r>
            <a:r>
              <a:rPr lang="fi-FI" sz="2400" dirty="0"/>
              <a:t> of </a:t>
            </a:r>
          </a:p>
          <a:p>
            <a:pPr algn="ctr"/>
            <a:r>
              <a:rPr lang="fi-FI" sz="2400" dirty="0" err="1"/>
              <a:t>scientific</a:t>
            </a:r>
            <a:r>
              <a:rPr lang="fi-FI" sz="2400" dirty="0"/>
              <a:t> </a:t>
            </a:r>
          </a:p>
          <a:p>
            <a:pPr algn="ctr"/>
            <a:r>
              <a:rPr lang="fi-FI" sz="2400" dirty="0" err="1"/>
              <a:t>community</a:t>
            </a:r>
            <a:endParaRPr lang="fi-FI" sz="2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5B8B155-F171-41D6-B9B3-4C50039C18A7}"/>
              </a:ext>
            </a:extLst>
          </p:cNvPr>
          <p:cNvSpPr txBox="1"/>
          <p:nvPr/>
        </p:nvSpPr>
        <p:spPr>
          <a:xfrm>
            <a:off x="2651439" y="3058003"/>
            <a:ext cx="1953612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2400" dirty="0" err="1"/>
              <a:t>Technological</a:t>
            </a:r>
            <a:r>
              <a:rPr lang="fi-FI" sz="2400" dirty="0"/>
              <a:t> </a:t>
            </a:r>
          </a:p>
          <a:p>
            <a:pPr algn="ctr"/>
            <a:r>
              <a:rPr lang="fi-FI" sz="2400" dirty="0" err="1"/>
              <a:t>developments</a:t>
            </a:r>
            <a:endParaRPr lang="fi-FI" sz="2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B3A2335-E95D-44A7-9374-467C741C49AC}"/>
              </a:ext>
            </a:extLst>
          </p:cNvPr>
          <p:cNvSpPr txBox="1"/>
          <p:nvPr/>
        </p:nvSpPr>
        <p:spPr>
          <a:xfrm>
            <a:off x="6575114" y="1785775"/>
            <a:ext cx="3754233" cy="184665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2400" dirty="0" err="1"/>
              <a:t>Increase</a:t>
            </a:r>
            <a:r>
              <a:rPr lang="fi-FI" sz="2400" dirty="0"/>
              <a:t> in</a:t>
            </a:r>
          </a:p>
          <a:p>
            <a:pPr algn="ctr"/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data </a:t>
            </a:r>
            <a:r>
              <a:rPr lang="fi-FI" sz="2400" dirty="0" err="1"/>
              <a:t>produced</a:t>
            </a:r>
            <a:r>
              <a:rPr lang="fi-FI" sz="2400" dirty="0"/>
              <a:t> and </a:t>
            </a:r>
            <a:r>
              <a:rPr lang="fi-FI" sz="2400" dirty="0" err="1"/>
              <a:t>used</a:t>
            </a:r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number</a:t>
            </a:r>
            <a:r>
              <a:rPr lang="fi-FI" sz="2400" dirty="0"/>
              <a:t> of </a:t>
            </a:r>
            <a:r>
              <a:rPr lang="fi-FI" sz="2400" dirty="0" err="1"/>
              <a:t>publications</a:t>
            </a:r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number</a:t>
            </a:r>
            <a:r>
              <a:rPr lang="fi-FI" sz="2400" dirty="0"/>
              <a:t> of </a:t>
            </a:r>
            <a:r>
              <a:rPr lang="fi-FI" sz="2400" dirty="0" err="1"/>
              <a:t>researchers</a:t>
            </a:r>
            <a:endParaRPr lang="fi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2153A05-4A2C-462E-8F68-A578D72803CA}"/>
              </a:ext>
            </a:extLst>
          </p:cNvPr>
          <p:cNvSpPr txBox="1"/>
          <p:nvPr/>
        </p:nvSpPr>
        <p:spPr>
          <a:xfrm>
            <a:off x="2811991" y="1131831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dirty="0"/>
              <a:t>Grand </a:t>
            </a:r>
          </a:p>
          <a:p>
            <a:pPr algn="ctr"/>
            <a:r>
              <a:rPr lang="fi-FI" dirty="0" err="1"/>
              <a:t>challenges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286B99C-4A0B-468E-9109-A5AD5B87BF87}"/>
              </a:ext>
            </a:extLst>
          </p:cNvPr>
          <p:cNvSpPr txBox="1"/>
          <p:nvPr/>
        </p:nvSpPr>
        <p:spPr>
          <a:xfrm>
            <a:off x="4536568" y="1652550"/>
            <a:ext cx="82073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dirty="0" err="1"/>
              <a:t>Citizens</a:t>
            </a: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8659152-7A9E-4C96-9B17-00166238A607}"/>
              </a:ext>
            </a:extLst>
          </p:cNvPr>
          <p:cNvSpPr txBox="1"/>
          <p:nvPr/>
        </p:nvSpPr>
        <p:spPr>
          <a:xfrm>
            <a:off x="3648505" y="5214757"/>
            <a:ext cx="1104470" cy="646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1400" dirty="0" err="1"/>
              <a:t>Recruitments</a:t>
            </a:r>
            <a:r>
              <a:rPr lang="fi-FI" sz="1400" dirty="0"/>
              <a:t> </a:t>
            </a:r>
          </a:p>
          <a:p>
            <a:pPr algn="ctr"/>
            <a:r>
              <a:rPr lang="fi-FI" sz="1400" dirty="0"/>
              <a:t>and </a:t>
            </a:r>
          </a:p>
          <a:p>
            <a:pPr algn="ctr"/>
            <a:r>
              <a:rPr lang="fi-FI" sz="1400" dirty="0" err="1"/>
              <a:t>evaluations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11F2DA8-00A3-494C-935E-1D7038FC2806}"/>
              </a:ext>
            </a:extLst>
          </p:cNvPr>
          <p:cNvSpPr txBox="1"/>
          <p:nvPr/>
        </p:nvSpPr>
        <p:spPr>
          <a:xfrm>
            <a:off x="7550232" y="5256892"/>
            <a:ext cx="1048365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1600" dirty="0" err="1"/>
              <a:t>Ways</a:t>
            </a:r>
            <a:r>
              <a:rPr lang="fi-FI" sz="1600" dirty="0"/>
              <a:t> of </a:t>
            </a:r>
          </a:p>
          <a:p>
            <a:pPr algn="ctr"/>
            <a:r>
              <a:rPr lang="fi-FI" sz="1600" dirty="0" err="1"/>
              <a:t>conducting</a:t>
            </a:r>
            <a:r>
              <a:rPr lang="fi-FI" sz="1600" dirty="0"/>
              <a:t> </a:t>
            </a:r>
          </a:p>
          <a:p>
            <a:pPr algn="ctr"/>
            <a:r>
              <a:rPr lang="fi-FI" sz="1600" dirty="0" err="1"/>
              <a:t>research</a:t>
            </a:r>
            <a:endParaRPr lang="fi-FI" sz="16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11422E5-1630-4F28-BCE8-61A7D8A6DD4B}"/>
              </a:ext>
            </a:extLst>
          </p:cNvPr>
          <p:cNvSpPr txBox="1"/>
          <p:nvPr/>
        </p:nvSpPr>
        <p:spPr>
          <a:xfrm>
            <a:off x="5753169" y="592206"/>
            <a:ext cx="1186222" cy="98488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1600" dirty="0" err="1"/>
              <a:t>Openness</a:t>
            </a:r>
            <a:r>
              <a:rPr lang="fi-FI" sz="1600" dirty="0"/>
              <a:t> </a:t>
            </a:r>
          </a:p>
          <a:p>
            <a:pPr algn="ctr"/>
            <a:r>
              <a:rPr lang="fi-FI" sz="1600" dirty="0"/>
              <a:t>as </a:t>
            </a:r>
            <a:r>
              <a:rPr lang="fi-FI" sz="1600" dirty="0" err="1"/>
              <a:t>the</a:t>
            </a:r>
            <a:r>
              <a:rPr lang="fi-FI" sz="1600" dirty="0"/>
              <a:t>  </a:t>
            </a:r>
          </a:p>
          <a:p>
            <a:pPr algn="ctr"/>
            <a:r>
              <a:rPr lang="fi-FI" sz="1600" dirty="0" err="1"/>
              <a:t>fundamental</a:t>
            </a:r>
            <a:r>
              <a:rPr lang="fi-FI" sz="1600" dirty="0"/>
              <a:t> </a:t>
            </a:r>
          </a:p>
          <a:p>
            <a:pPr algn="ctr"/>
            <a:r>
              <a:rPr lang="fi-FI" sz="1600" dirty="0" err="1"/>
              <a:t>princple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728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0D984D3-F920-4E92-AEFC-B44F1C8B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Finnish Open Science and Research Initiative (ATT) 2014-2017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D25AC2F-DD97-49C9-B5F7-2A929D8F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77" y="1308682"/>
            <a:ext cx="10336776" cy="504766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purpose of the Initiative was to promote science and research by making them more open and increase their social impact by improving the management and use of research-generated information.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Roadmap of Open Science and Research</a:t>
            </a:r>
          </a:p>
          <a:p>
            <a:pPr>
              <a:lnSpc>
                <a:spcPct val="100000"/>
              </a:lnSpc>
            </a:pPr>
            <a:endParaRPr lang="fi-FI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Examples of outputs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Open Science and Research Handbook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Production of training material and sessions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Development of services such as IDA-research data storage service and the databank of Finnish research infrastructures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Evaluation of Openness in the Activities of Research Institutions and Research Funding Organizations</a:t>
            </a:r>
          </a:p>
          <a:p>
            <a:pPr>
              <a:lnSpc>
                <a:spcPct val="100000"/>
              </a:lnSpc>
            </a:pP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FA0399-23A0-43FC-9311-B6A95622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 |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801D4-EB70-4F49-9BDC-7DABDAD5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34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9C608-9E57-4E65-9AF9-83A9298F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evaluation in 2016 The impact of the Finnish Open Science and Research Initiative (ATT) </a:t>
            </a:r>
            <a:br>
              <a:rPr lang="en-US" dirty="0"/>
            </a:b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A4897D0-FEC9-408A-BE2D-558FF982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77" y="1440001"/>
            <a:ext cx="9556600" cy="4716228"/>
          </a:xfrm>
        </p:spPr>
        <p:txBody>
          <a:bodyPr>
            <a:normAutofit fontScale="92500"/>
          </a:bodyPr>
          <a:lstStyle/>
          <a:p>
            <a:endParaRPr lang="en-US" sz="2400" dirty="0"/>
          </a:p>
          <a:p>
            <a:r>
              <a:rPr lang="en-US" sz="2400" dirty="0"/>
              <a:t>All in all, the ATT Initiative has been a dynamic, multi-actor and multi-level facilitator of the transformation towards open science. </a:t>
            </a:r>
          </a:p>
          <a:p>
            <a:r>
              <a:rPr lang="en-US" sz="2400" dirty="0"/>
              <a:t>The current collaborative and practical approach has been praised.</a:t>
            </a:r>
          </a:p>
          <a:p>
            <a:endParaRPr lang="en-US" sz="2400" dirty="0"/>
          </a:p>
          <a:p>
            <a:r>
              <a:rPr lang="en-US" sz="2400" dirty="0"/>
              <a:t>Impact of the ATT initiative</a:t>
            </a:r>
          </a:p>
          <a:p>
            <a:pPr lvl="1"/>
            <a:r>
              <a:rPr lang="en-US" sz="2000" dirty="0"/>
              <a:t>Interest level: 			Strong impact</a:t>
            </a:r>
          </a:p>
          <a:p>
            <a:pPr lvl="1"/>
            <a:r>
              <a:rPr lang="en-US" sz="2000" dirty="0"/>
              <a:t>Strategic level: 		Affected on the strategies or policies of the target groups</a:t>
            </a:r>
          </a:p>
          <a:p>
            <a:pPr lvl="1"/>
            <a:r>
              <a:rPr lang="en-US" sz="2000" b="1" dirty="0"/>
              <a:t>Operational level: 	Weak impact</a:t>
            </a:r>
          </a:p>
          <a:p>
            <a:pPr lvl="1"/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Open Science in Finland now coordinated by The Federation of Finnish Learned </a:t>
            </a:r>
            <a:r>
              <a:rPr lang="en-US" sz="2200" b="1" dirty="0" err="1"/>
              <a:t>Socities</a:t>
            </a:r>
            <a:endParaRPr lang="en-US" sz="2200" b="1" dirty="0"/>
          </a:p>
          <a:p>
            <a:pPr lvl="1"/>
            <a:endParaRPr lang="en-US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58FDF5-7B26-4E3C-8B11-2C821CD5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95F225-07AD-46FF-8D40-C718BE1A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59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2D38C3DB-249D-431B-A7D3-9DC420E1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77" y="559460"/>
            <a:ext cx="11306326" cy="780480"/>
          </a:xfrm>
        </p:spPr>
        <p:txBody>
          <a:bodyPr>
            <a:normAutofit/>
          </a:bodyPr>
          <a:lstStyle/>
          <a:p>
            <a:r>
              <a:rPr lang="fi-FI" sz="2800" dirty="0" err="1"/>
              <a:t>Why</a:t>
            </a:r>
            <a:r>
              <a:rPr lang="fi-FI" sz="2800" dirty="0"/>
              <a:t> </a:t>
            </a:r>
            <a:r>
              <a:rPr lang="fi-FI" sz="2800" dirty="0" err="1"/>
              <a:t>international</a:t>
            </a:r>
            <a:r>
              <a:rPr lang="fi-FI" sz="2800" dirty="0"/>
              <a:t> </a:t>
            </a:r>
            <a:r>
              <a:rPr lang="fi-FI" sz="2800" dirty="0" err="1"/>
              <a:t>collaboration</a:t>
            </a:r>
            <a:r>
              <a:rPr lang="fi-FI" sz="2800" dirty="0"/>
              <a:t> and </a:t>
            </a:r>
            <a:r>
              <a:rPr lang="fi-FI" sz="2800" dirty="0" err="1"/>
              <a:t>discussion</a:t>
            </a:r>
            <a:r>
              <a:rPr lang="fi-FI" sz="2800" dirty="0"/>
              <a:t> is </a:t>
            </a:r>
            <a:r>
              <a:rPr lang="fi-FI" sz="2800" dirty="0" err="1"/>
              <a:t>essential</a:t>
            </a:r>
            <a:r>
              <a:rPr lang="fi-FI" sz="2800" dirty="0"/>
              <a:t>?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D43A677-5E14-4EF2-BB79-9EA3A213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76" y="1440001"/>
            <a:ext cx="10462611" cy="4716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Science is </a:t>
            </a:r>
            <a:r>
              <a:rPr lang="fi-FI" sz="2800" dirty="0" err="1"/>
              <a:t>international</a:t>
            </a:r>
            <a:r>
              <a:rPr lang="fi-FI" sz="2800" dirty="0"/>
              <a:t> </a:t>
            </a:r>
            <a:r>
              <a:rPr lang="fi-FI" sz="2800" dirty="0" err="1"/>
              <a:t>by</a:t>
            </a:r>
            <a:r>
              <a:rPr lang="fi-FI" sz="2800" dirty="0"/>
              <a:t> </a:t>
            </a:r>
            <a:r>
              <a:rPr lang="fi-FI" sz="2800" dirty="0" err="1"/>
              <a:t>nature</a:t>
            </a:r>
            <a:r>
              <a:rPr lang="fi-FI" sz="2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fi-FI" sz="2400" dirty="0"/>
              <a:t>It </a:t>
            </a:r>
            <a:r>
              <a:rPr lang="fi-FI" sz="2400" dirty="0" err="1"/>
              <a:t>develops</a:t>
            </a:r>
            <a:r>
              <a:rPr lang="fi-FI" sz="2400" dirty="0"/>
              <a:t> at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same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dirty="0"/>
              <a:t> in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/>
              <a:t>places</a:t>
            </a:r>
            <a:endParaRPr lang="fi-FI" sz="2400" dirty="0"/>
          </a:p>
          <a:p>
            <a:pPr lvl="1">
              <a:lnSpc>
                <a:spcPct val="100000"/>
              </a:lnSpc>
            </a:pPr>
            <a:r>
              <a:rPr lang="fi-FI" sz="2400" dirty="0"/>
              <a:t>No country, </a:t>
            </a:r>
            <a:r>
              <a:rPr lang="fi-FI" sz="2400" dirty="0" err="1"/>
              <a:t>organization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community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make</a:t>
            </a:r>
            <a:r>
              <a:rPr lang="fi-FI" sz="2400" dirty="0"/>
              <a:t> a </a:t>
            </a:r>
            <a:r>
              <a:rPr lang="fi-FI" sz="2400" dirty="0" err="1"/>
              <a:t>sustainable</a:t>
            </a:r>
            <a:r>
              <a:rPr lang="fi-FI" sz="2400" dirty="0"/>
              <a:t> </a:t>
            </a:r>
            <a:r>
              <a:rPr lang="fi-FI" sz="2400" dirty="0" err="1"/>
              <a:t>approch</a:t>
            </a:r>
            <a:r>
              <a:rPr lang="fi-FI" sz="2400" dirty="0"/>
              <a:t> for open science in </a:t>
            </a:r>
            <a:r>
              <a:rPr lang="fi-FI" sz="2400" dirty="0" err="1"/>
              <a:t>isolation</a:t>
            </a:r>
            <a:endParaRPr lang="fi-FI" sz="24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800" dirty="0" err="1"/>
              <a:t>Currently</a:t>
            </a:r>
            <a:r>
              <a:rPr lang="fi-FI" sz="2800" dirty="0"/>
              <a:t> it is </a:t>
            </a:r>
            <a:r>
              <a:rPr lang="fi-FI" sz="2800" dirty="0" err="1"/>
              <a:t>not</a:t>
            </a:r>
            <a:r>
              <a:rPr lang="fi-FI" sz="2800" dirty="0"/>
              <a:t> </a:t>
            </a:r>
            <a:r>
              <a:rPr lang="fi-FI" sz="2800" dirty="0" err="1"/>
              <a:t>easy</a:t>
            </a:r>
            <a:r>
              <a:rPr lang="fi-FI" sz="2800" dirty="0"/>
              <a:t> to </a:t>
            </a:r>
            <a:r>
              <a:rPr lang="fi-FI" sz="2800" dirty="0" err="1"/>
              <a:t>navigate</a:t>
            </a:r>
            <a:r>
              <a:rPr lang="fi-FI" sz="2800" dirty="0"/>
              <a:t> in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field</a:t>
            </a:r>
            <a:r>
              <a:rPr lang="fi-FI" sz="2800" dirty="0"/>
              <a:t> of open science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need</a:t>
            </a:r>
            <a:r>
              <a:rPr lang="fi-FI" sz="2800" dirty="0"/>
              <a:t> </a:t>
            </a:r>
            <a:r>
              <a:rPr lang="fi-FI" sz="2800" dirty="0" err="1"/>
              <a:t>real</a:t>
            </a:r>
            <a:r>
              <a:rPr lang="fi-FI" sz="2800" dirty="0"/>
              <a:t> </a:t>
            </a:r>
            <a:r>
              <a:rPr lang="fi-FI" sz="2800" dirty="0" err="1"/>
              <a:t>time</a:t>
            </a:r>
            <a:r>
              <a:rPr lang="fi-FI" sz="2800" dirty="0"/>
              <a:t> </a:t>
            </a:r>
            <a:r>
              <a:rPr lang="fi-FI" sz="2800" dirty="0" err="1"/>
              <a:t>active</a:t>
            </a:r>
            <a:r>
              <a:rPr lang="fi-FI" sz="2800" dirty="0"/>
              <a:t> </a:t>
            </a:r>
            <a:r>
              <a:rPr lang="fi-FI" sz="2800" dirty="0" err="1"/>
              <a:t>coordination</a:t>
            </a:r>
            <a:r>
              <a:rPr lang="fi-FI" sz="2800" dirty="0"/>
              <a:t> and </a:t>
            </a:r>
            <a:r>
              <a:rPr lang="fi-FI" sz="2800" dirty="0" err="1"/>
              <a:t>learning</a:t>
            </a:r>
            <a:r>
              <a:rPr lang="fi-FI" sz="2800" dirty="0"/>
              <a:t> at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international</a:t>
            </a:r>
            <a:r>
              <a:rPr lang="fi-FI" sz="2800" dirty="0"/>
              <a:t>, </a:t>
            </a:r>
            <a:r>
              <a:rPr lang="fi-FI" sz="2800" dirty="0" err="1"/>
              <a:t>national</a:t>
            </a:r>
            <a:r>
              <a:rPr lang="fi-FI" sz="2800" dirty="0"/>
              <a:t> and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level</a:t>
            </a:r>
            <a:r>
              <a:rPr lang="fi-FI" sz="2800" dirty="0"/>
              <a:t> as </a:t>
            </a:r>
            <a:r>
              <a:rPr lang="fi-FI" sz="2800" dirty="0" err="1"/>
              <a:t>well</a:t>
            </a:r>
            <a:r>
              <a:rPr lang="fi-FI" sz="2800" dirty="0"/>
              <a:t> as </a:t>
            </a:r>
            <a:r>
              <a:rPr lang="fi-FI" sz="2800" dirty="0" err="1"/>
              <a:t>between</a:t>
            </a:r>
            <a:r>
              <a:rPr lang="fi-FI" sz="2800" dirty="0"/>
              <a:t> </a:t>
            </a:r>
            <a:r>
              <a:rPr lang="fi-FI" sz="2800" dirty="0" err="1"/>
              <a:t>them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03A0A9-62D6-471C-9953-2AFBE896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5DA8A3-E32E-4579-A3FD-F86FB8F6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16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A0E9080A-F38E-46D2-8B52-D9896C0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68BBC5-2448-43D5-8BFE-25E693D4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D42D0F4-B20F-483D-A365-3A930F6B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6</a:t>
            </a:fld>
            <a:endParaRPr lang="fi-FI" noProof="0"/>
          </a:p>
        </p:txBody>
      </p:sp>
      <p:pic>
        <p:nvPicPr>
          <p:cNvPr id="14" name="Kuva 13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3D3E0EF5-ACDC-48F2-BA47-2F341BB9E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982" y="0"/>
            <a:ext cx="10281859" cy="68580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E2A6145F-EE7E-476E-9B5A-C6961474CAEF}"/>
              </a:ext>
            </a:extLst>
          </p:cNvPr>
          <p:cNvSpPr txBox="1"/>
          <p:nvPr/>
        </p:nvSpPr>
        <p:spPr>
          <a:xfrm>
            <a:off x="8277712" y="6624018"/>
            <a:ext cx="378789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fi-FI" sz="1200" dirty="0"/>
              <a:t>©Pasi Markkanen, Suomen Kuvapankki, DSC4284.jpg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CBF940E-8F22-4450-BBBA-A56C0A92ECFE}"/>
              </a:ext>
            </a:extLst>
          </p:cNvPr>
          <p:cNvSpPr/>
          <p:nvPr/>
        </p:nvSpPr>
        <p:spPr>
          <a:xfrm>
            <a:off x="0" y="1"/>
            <a:ext cx="56097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i-FI" sz="2400" dirty="0"/>
          </a:p>
          <a:p>
            <a:pPr lvl="1" algn="ctr"/>
            <a:endParaRPr lang="fi-FI" sz="2400" dirty="0"/>
          </a:p>
          <a:p>
            <a:pPr lvl="1" algn="ctr"/>
            <a:endParaRPr lang="fi-FI" sz="2400" dirty="0"/>
          </a:p>
          <a:p>
            <a:pPr lvl="1" algn="ctr"/>
            <a:endParaRPr lang="fi-FI" sz="2400" dirty="0"/>
          </a:p>
          <a:p>
            <a:pPr lvl="1" algn="ctr"/>
            <a:endParaRPr lang="fi-FI" sz="2400" dirty="0"/>
          </a:p>
          <a:p>
            <a:pPr lvl="1" algn="ctr"/>
            <a:endParaRPr lang="fi-FI" sz="2000" b="1" dirty="0">
              <a:solidFill>
                <a:schemeClr val="bg1"/>
              </a:solidFill>
            </a:endParaRPr>
          </a:p>
          <a:p>
            <a:pPr lvl="1" algn="ctr"/>
            <a:r>
              <a:rPr lang="fi-FI" sz="2000" b="1" dirty="0" err="1">
                <a:solidFill>
                  <a:schemeClr val="bg1"/>
                </a:solidFill>
              </a:rPr>
              <a:t>Openness</a:t>
            </a:r>
            <a:r>
              <a:rPr lang="fi-FI" sz="2000" b="1" dirty="0">
                <a:solidFill>
                  <a:schemeClr val="bg1"/>
                </a:solidFill>
              </a:rPr>
              <a:t> is </a:t>
            </a:r>
            <a:r>
              <a:rPr lang="fi-FI" sz="2000" b="1" dirty="0" err="1">
                <a:solidFill>
                  <a:schemeClr val="bg1"/>
                </a:solidFill>
              </a:rPr>
              <a:t>essential</a:t>
            </a:r>
            <a:r>
              <a:rPr lang="fi-FI" sz="2000" b="1" dirty="0">
                <a:solidFill>
                  <a:schemeClr val="bg1"/>
                </a:solidFill>
              </a:rPr>
              <a:t> for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fi-FI" sz="2000" b="1" dirty="0" err="1">
                <a:solidFill>
                  <a:schemeClr val="bg1"/>
                </a:solidFill>
              </a:rPr>
              <a:t>renewal</a:t>
            </a:r>
            <a:r>
              <a:rPr lang="fi-FI" sz="2000" b="1" dirty="0">
                <a:solidFill>
                  <a:schemeClr val="bg1"/>
                </a:solidFill>
              </a:rPr>
              <a:t>, </a:t>
            </a:r>
            <a:r>
              <a:rPr lang="fi-FI" sz="2000" b="1" dirty="0" err="1">
                <a:solidFill>
                  <a:schemeClr val="bg1"/>
                </a:solidFill>
              </a:rPr>
              <a:t>quality</a:t>
            </a:r>
            <a:r>
              <a:rPr lang="fi-FI" sz="2000" b="1" dirty="0">
                <a:solidFill>
                  <a:schemeClr val="bg1"/>
                </a:solidFill>
              </a:rPr>
              <a:t> and </a:t>
            </a:r>
            <a:r>
              <a:rPr lang="fi-FI" sz="2000" b="1" dirty="0" err="1">
                <a:solidFill>
                  <a:schemeClr val="bg1"/>
                </a:solidFill>
              </a:rPr>
              <a:t>impact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fi-FI" sz="2000" b="1" dirty="0">
                <a:solidFill>
                  <a:schemeClr val="bg1"/>
                </a:solidFill>
              </a:rPr>
              <a:t>of science and </a:t>
            </a:r>
            <a:r>
              <a:rPr lang="fi-FI" sz="2000" b="1" dirty="0" err="1">
                <a:solidFill>
                  <a:schemeClr val="bg1"/>
                </a:solidFill>
              </a:rPr>
              <a:t>research</a:t>
            </a:r>
            <a:endParaRPr lang="fi-FI" sz="2000" b="1" dirty="0">
              <a:solidFill>
                <a:schemeClr val="bg1"/>
              </a:solidFill>
            </a:endParaRPr>
          </a:p>
          <a:p>
            <a:pPr lvl="1" algn="ctr"/>
            <a:endParaRPr lang="fi-FI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Science is a shared knowledge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Openness allows to build on the shoulders of the giants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Limited access to already existing scientific knowledge limits the possibility for breakthroughs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Openness increases the access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Reliability of the building blocks for scientific work is essential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Openness supports </a:t>
            </a:r>
            <a:r>
              <a:rPr lang="en-US" dirty="0" err="1"/>
              <a:t>reproducability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Trust is essential for the interest to use the scientific knowledge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Openness helps the outsiders to see what scientific community is doing and how</a:t>
            </a:r>
            <a:endParaRPr lang="fi-FI" sz="1100" dirty="0"/>
          </a:p>
          <a:p>
            <a:pPr lvl="1" algn="ctr"/>
            <a:endParaRPr lang="fi-FI" sz="2400" dirty="0"/>
          </a:p>
          <a:p>
            <a:pPr lvl="1" algn="ctr"/>
            <a:endParaRPr lang="fi-FI" sz="2400" dirty="0"/>
          </a:p>
          <a:p>
            <a:pPr lvl="1" algn="ctr"/>
            <a:endParaRPr lang="fi-FI" dirty="0"/>
          </a:p>
          <a:p>
            <a:pPr lvl="1" algn="ctr"/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fi-FI" dirty="0"/>
          </a:p>
          <a:p>
            <a:pPr lvl="1" algn="ctr"/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3A2F009-D4B7-4725-BD0B-2B08B0573C41}"/>
              </a:ext>
            </a:extLst>
          </p:cNvPr>
          <p:cNvSpPr/>
          <p:nvPr/>
        </p:nvSpPr>
        <p:spPr>
          <a:xfrm>
            <a:off x="5543889" y="1"/>
            <a:ext cx="461395" cy="6858001"/>
          </a:xfrm>
          <a:prstGeom prst="rect">
            <a:avLst/>
          </a:prstGeom>
          <a:solidFill>
            <a:srgbClr val="509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91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C20AAA-BB0F-4232-9C1A-80C62B62A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noProof="0"/>
              <a:t>©  SUOMEN AKATEMIA 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4914AD-7A05-431B-B18C-21AAC3F95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368D8-CE91-4041-A806-A850698DB5EF}" type="slidenum">
              <a:rPr lang="fi-FI" noProof="0" smtClean="0"/>
              <a:t>7</a:t>
            </a:fld>
            <a:endParaRPr lang="fi-FI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606C064-FC8F-4085-BC81-321D617969B1}"/>
              </a:ext>
            </a:extLst>
          </p:cNvPr>
          <p:cNvSpPr txBox="1"/>
          <p:nvPr/>
        </p:nvSpPr>
        <p:spPr>
          <a:xfrm>
            <a:off x="1681266" y="2608952"/>
            <a:ext cx="8994450" cy="147732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“Open scholarship is a challenge and opportunity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the whole research community.”*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66CF346-1F8F-4051-B440-75CC8008D2CD}"/>
              </a:ext>
            </a:extLst>
          </p:cNvPr>
          <p:cNvSpPr txBox="1"/>
          <p:nvPr/>
        </p:nvSpPr>
        <p:spPr>
          <a:xfrm>
            <a:off x="4235651" y="4215306"/>
            <a:ext cx="3885680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*Open science coordination in Finland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323263"/>
      </p:ext>
    </p:extLst>
  </p:cSld>
  <p:clrMapOvr>
    <a:masterClrMapping/>
  </p:clrMapOvr>
</p:sld>
</file>

<file path=ppt/theme/theme1.xml><?xml version="1.0" encoding="utf-8"?>
<a:theme xmlns:a="http://schemas.openxmlformats.org/drawingml/2006/main" name="2019_Akatemia_laaja_FIN">
  <a:themeElements>
    <a:clrScheme name="AKATEMIA 2016">
      <a:dk1>
        <a:srgbClr val="000000"/>
      </a:dk1>
      <a:lt1>
        <a:srgbClr val="FFFFFF"/>
      </a:lt1>
      <a:dk2>
        <a:srgbClr val="000000"/>
      </a:dk2>
      <a:lt2>
        <a:srgbClr val="005697"/>
      </a:lt2>
      <a:accent1>
        <a:srgbClr val="509AD4"/>
      </a:accent1>
      <a:accent2>
        <a:srgbClr val="95C11F"/>
      </a:accent2>
      <a:accent3>
        <a:srgbClr val="63C3D1"/>
      </a:accent3>
      <a:accent4>
        <a:srgbClr val="954B97"/>
      </a:accent4>
      <a:accent5>
        <a:srgbClr val="C3DEF4"/>
      </a:accent5>
      <a:accent6>
        <a:srgbClr val="4CB4E7"/>
      </a:accent6>
      <a:hlink>
        <a:srgbClr val="3A5BA7"/>
      </a:hlink>
      <a:folHlink>
        <a:srgbClr val="3A5B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ctr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KA_kansilehdetmallit2019.potx" id="{3512220F-2CBF-46A3-8ABD-93B17A1D45BF}" vid="{DA3FA51B-292B-4626-BE0A-F65543E9544C}"/>
    </a:ext>
  </a:extLst>
</a:theme>
</file>

<file path=ppt/theme/theme2.xml><?xml version="1.0" encoding="utf-8"?>
<a:theme xmlns:a="http://schemas.openxmlformats.org/drawingml/2006/main" name="1_2016_Akatemia_mallipohja_ENG">
  <a:themeElements>
    <a:clrScheme name="AKATEMIA 2016">
      <a:dk1>
        <a:srgbClr val="000000"/>
      </a:dk1>
      <a:lt1>
        <a:srgbClr val="FFFFFF"/>
      </a:lt1>
      <a:dk2>
        <a:srgbClr val="000000"/>
      </a:dk2>
      <a:lt2>
        <a:srgbClr val="005697"/>
      </a:lt2>
      <a:accent1>
        <a:srgbClr val="509AD4"/>
      </a:accent1>
      <a:accent2>
        <a:srgbClr val="95C11F"/>
      </a:accent2>
      <a:accent3>
        <a:srgbClr val="63C3D1"/>
      </a:accent3>
      <a:accent4>
        <a:srgbClr val="954B97"/>
      </a:accent4>
      <a:accent5>
        <a:srgbClr val="C3DEF4"/>
      </a:accent5>
      <a:accent6>
        <a:srgbClr val="4CB4E7"/>
      </a:accent6>
      <a:hlink>
        <a:srgbClr val="3A5BA7"/>
      </a:hlink>
      <a:folHlink>
        <a:srgbClr val="3A5B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ctr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katemian_mallipohja_laajakuva_EN 2019.potx" id="{18DF57C1-2D74-4B77-9277-05A7A5FAD772}" vid="{0114E257-EB07-4C21-884D-04A1D19A4DFC}"/>
    </a:ext>
  </a:extLst>
</a:theme>
</file>

<file path=ppt/theme/theme3.xml><?xml version="1.0" encoding="utf-8"?>
<a:theme xmlns:a="http://schemas.openxmlformats.org/drawingml/2006/main" name="1_2019_Akatemia_laaja_FIN">
  <a:themeElements>
    <a:clrScheme name="AKATEMIA 2016">
      <a:dk1>
        <a:srgbClr val="000000"/>
      </a:dk1>
      <a:lt1>
        <a:srgbClr val="FFFFFF"/>
      </a:lt1>
      <a:dk2>
        <a:srgbClr val="000000"/>
      </a:dk2>
      <a:lt2>
        <a:srgbClr val="005697"/>
      </a:lt2>
      <a:accent1>
        <a:srgbClr val="509AD4"/>
      </a:accent1>
      <a:accent2>
        <a:srgbClr val="95C11F"/>
      </a:accent2>
      <a:accent3>
        <a:srgbClr val="63C3D1"/>
      </a:accent3>
      <a:accent4>
        <a:srgbClr val="954B97"/>
      </a:accent4>
      <a:accent5>
        <a:srgbClr val="C3DEF4"/>
      </a:accent5>
      <a:accent6>
        <a:srgbClr val="4CB4E7"/>
      </a:accent6>
      <a:hlink>
        <a:srgbClr val="3A5BA7"/>
      </a:hlink>
      <a:folHlink>
        <a:srgbClr val="3A5B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ctr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rustyyli ilman logoa 16_9.potx" id="{B4AA2A1B-0113-4D29-9D6E-F7F5D715387E}" vid="{6688ABF4-9B2C-490A-A4E6-9D5B4B1F50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Kalvomallipohja2019_EN</Template>
  <TotalTime>0</TotalTime>
  <Words>424</Words>
  <Application>Microsoft Office PowerPoint</Application>
  <PresentationFormat>Laajakuva</PresentationFormat>
  <Paragraphs>105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Lucida Grande</vt:lpstr>
      <vt:lpstr>Wingdings</vt:lpstr>
      <vt:lpstr>2019_Akatemia_laaja_FIN</vt:lpstr>
      <vt:lpstr>1_2016_Akatemia_mallipohja_ENG</vt:lpstr>
      <vt:lpstr>1_2019_Akatemia_laaja_FIN</vt:lpstr>
      <vt:lpstr>PowerPoint-esitys</vt:lpstr>
      <vt:lpstr>PowerPoint-esitys</vt:lpstr>
      <vt:lpstr>Finnish Open Science and Research Initiative (ATT) 2014-2017</vt:lpstr>
      <vt:lpstr>External evaluation in 2016 The impact of the Finnish Open Science and Research Initiative (ATT)  </vt:lpstr>
      <vt:lpstr>Why international collaboration and discussion is essential?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2019-08-30T07:09:46Z</dcterms:created>
  <dcterms:modified xsi:type="dcterms:W3CDTF">2019-10-20T17:56:39Z</dcterms:modified>
</cp:coreProperties>
</file>