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4"/>
  </p:notesMasterIdLst>
  <p:sldIdLst>
    <p:sldId id="257" r:id="rId2"/>
    <p:sldId id="317" r:id="rId3"/>
    <p:sldId id="319" r:id="rId4"/>
    <p:sldId id="435" r:id="rId5"/>
    <p:sldId id="437" r:id="rId6"/>
    <p:sldId id="350" r:id="rId7"/>
    <p:sldId id="351" r:id="rId8"/>
    <p:sldId id="465" r:id="rId9"/>
    <p:sldId id="480" r:id="rId10"/>
    <p:sldId id="481" r:id="rId11"/>
    <p:sldId id="483" r:id="rId12"/>
    <p:sldId id="486" r:id="rId13"/>
    <p:sldId id="484" r:id="rId14"/>
    <p:sldId id="494" r:id="rId15"/>
    <p:sldId id="485" r:id="rId16"/>
    <p:sldId id="482" r:id="rId17"/>
    <p:sldId id="447" r:id="rId18"/>
    <p:sldId id="353" r:id="rId19"/>
    <p:sldId id="502" r:id="rId20"/>
    <p:sldId id="342" r:id="rId21"/>
    <p:sldId id="256" r:id="rId22"/>
    <p:sldId id="500" r:id="rId23"/>
    <p:sldId id="487" r:id="rId24"/>
    <p:sldId id="488" r:id="rId25"/>
    <p:sldId id="489" r:id="rId26"/>
    <p:sldId id="498" r:id="rId27"/>
    <p:sldId id="503" r:id="rId28"/>
    <p:sldId id="448" r:id="rId29"/>
    <p:sldId id="356" r:id="rId30"/>
    <p:sldId id="490" r:id="rId31"/>
    <p:sldId id="491" r:id="rId32"/>
    <p:sldId id="504" r:id="rId33"/>
    <p:sldId id="492" r:id="rId34"/>
    <p:sldId id="505" r:id="rId35"/>
    <p:sldId id="450" r:id="rId36"/>
    <p:sldId id="493" r:id="rId37"/>
    <p:sldId id="499" r:id="rId38"/>
    <p:sldId id="479" r:id="rId39"/>
    <p:sldId id="501" r:id="rId40"/>
    <p:sldId id="496" r:id="rId41"/>
    <p:sldId id="497" r:id="rId42"/>
    <p:sldId id="331" r:id="rId43"/>
  </p:sldIdLst>
  <p:sldSz cx="9144000" cy="6858000" type="screen4x3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2"/>
    <p:restoredTop sz="85057"/>
  </p:normalViewPr>
  <p:slideViewPr>
    <p:cSldViewPr snapToGrid="0" snapToObjects="1">
      <p:cViewPr varScale="1">
        <p:scale>
          <a:sx n="68" d="100"/>
          <a:sy n="68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B9E14-4787-0746-9FF6-E8C9F75DDCF1}" type="doc">
      <dgm:prSet loTypeId="urn:microsoft.com/office/officeart/2005/8/layout/hierarchy4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AECC2A9B-AECC-8B4E-AF27-37804637415F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fr-FR" b="0" dirty="0">
              <a:latin typeface="+mn-lt"/>
            </a:rPr>
            <a:t>A - Open Science</a:t>
          </a:r>
        </a:p>
        <a:p>
          <a:pPr algn="l"/>
          <a:r>
            <a:rPr lang="fr-FR" b="0" dirty="0" err="1">
              <a:latin typeface="+mn-lt"/>
            </a:rPr>
            <a:t>Steering</a:t>
          </a:r>
          <a:r>
            <a:rPr lang="fr-FR" b="0" dirty="0">
              <a:latin typeface="+mn-lt"/>
            </a:rPr>
            <a:t> </a:t>
          </a:r>
          <a:r>
            <a:rPr lang="fr-FR" b="0" dirty="0" err="1">
              <a:latin typeface="+mn-lt"/>
            </a:rPr>
            <a:t>committee</a:t>
          </a:r>
          <a:endParaRPr lang="fr-FR" b="0" dirty="0">
            <a:latin typeface="+mn-lt"/>
          </a:endParaRPr>
        </a:p>
      </dgm:t>
    </dgm:pt>
    <dgm:pt modelId="{DD22BC11-4D17-974D-BACD-F12AE3FA5E5A}" type="parTrans" cxnId="{0A725042-2A99-1E4A-9B2D-394E72805BFC}">
      <dgm:prSet/>
      <dgm:spPr/>
      <dgm:t>
        <a:bodyPr/>
        <a:lstStyle/>
        <a:p>
          <a:endParaRPr lang="fr-FR"/>
        </a:p>
      </dgm:t>
    </dgm:pt>
    <dgm:pt modelId="{7CC095EA-DD58-3E4E-86D0-85923B29E4EB}" type="sibTrans" cxnId="{0A725042-2A99-1E4A-9B2D-394E72805BFC}">
      <dgm:prSet/>
      <dgm:spPr/>
      <dgm:t>
        <a:bodyPr/>
        <a:lstStyle/>
        <a:p>
          <a:endParaRPr lang="fr-FR"/>
        </a:p>
      </dgm:t>
    </dgm:pt>
    <dgm:pt modelId="{C819EB8C-72B6-E640-A683-CAAF6ADA40D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fr-FR" sz="2100" dirty="0">
              <a:latin typeface="+mj-lt"/>
            </a:rPr>
            <a:t>C- Open Science </a:t>
          </a:r>
          <a:r>
            <a:rPr lang="fr-FR" sz="2100" dirty="0" err="1">
              <a:latin typeface="+mj-lt"/>
            </a:rPr>
            <a:t>working</a:t>
          </a:r>
          <a:r>
            <a:rPr lang="fr-FR" sz="2100" dirty="0">
              <a:latin typeface="+mj-lt"/>
            </a:rPr>
            <a:t> groups</a:t>
          </a:r>
        </a:p>
      </dgm:t>
    </dgm:pt>
    <dgm:pt modelId="{F97ECD59-86BD-C942-B3B8-3B68DE18DAA2}" type="parTrans" cxnId="{EE67C0AB-AD29-184C-BD58-7F181AEA1EA0}">
      <dgm:prSet/>
      <dgm:spPr/>
      <dgm:t>
        <a:bodyPr/>
        <a:lstStyle/>
        <a:p>
          <a:endParaRPr lang="fr-FR"/>
        </a:p>
      </dgm:t>
    </dgm:pt>
    <dgm:pt modelId="{DB6601C8-3665-2348-BED1-203006AE1EBF}" type="sibTrans" cxnId="{EE67C0AB-AD29-184C-BD58-7F181AEA1EA0}">
      <dgm:prSet/>
      <dgm:spPr/>
      <dgm:t>
        <a:bodyPr/>
        <a:lstStyle/>
        <a:p>
          <a:endParaRPr lang="fr-FR"/>
        </a:p>
      </dgm:t>
    </dgm:pt>
    <dgm:pt modelId="{9363BD1D-059F-9241-8D82-0A6C62476C4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fr-FR" sz="2100" b="0" dirty="0">
              <a:latin typeface="+mj-lt"/>
            </a:rPr>
            <a:t>D - Online Open Science Forum </a:t>
          </a:r>
        </a:p>
      </dgm:t>
    </dgm:pt>
    <dgm:pt modelId="{DDA0B8CE-5084-DD4C-BE6F-048C4BFA3E3D}" type="parTrans" cxnId="{D7FE3399-468C-4644-9ED1-4488B104E080}">
      <dgm:prSet/>
      <dgm:spPr/>
      <dgm:t>
        <a:bodyPr/>
        <a:lstStyle/>
        <a:p>
          <a:endParaRPr lang="fr-FR"/>
        </a:p>
      </dgm:t>
    </dgm:pt>
    <dgm:pt modelId="{77B602A9-C046-5141-A1CA-8F6428E28D15}" type="sibTrans" cxnId="{D7FE3399-468C-4644-9ED1-4488B104E080}">
      <dgm:prSet/>
      <dgm:spPr/>
      <dgm:t>
        <a:bodyPr/>
        <a:lstStyle/>
        <a:p>
          <a:endParaRPr lang="fr-FR"/>
        </a:p>
      </dgm:t>
    </dgm:pt>
    <dgm:pt modelId="{ED85237F-DAB9-B245-96B7-6A754B0478C4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fr-FR" b="0" dirty="0">
              <a:latin typeface="+mj-lt"/>
            </a:rPr>
            <a:t>B - Open science </a:t>
          </a:r>
          <a:r>
            <a:rPr lang="fr-FR" b="0" dirty="0" err="1">
              <a:latin typeface="+mj-lt"/>
            </a:rPr>
            <a:t>Executive</a:t>
          </a:r>
          <a:r>
            <a:rPr lang="fr-FR" b="0" dirty="0">
              <a:latin typeface="+mj-lt"/>
            </a:rPr>
            <a:t> </a:t>
          </a:r>
          <a:r>
            <a:rPr lang="fr-FR" b="0" dirty="0" err="1">
              <a:latin typeface="+mj-lt"/>
            </a:rPr>
            <a:t>board</a:t>
          </a:r>
          <a:endParaRPr lang="fr-FR" b="0" dirty="0">
            <a:latin typeface="+mj-lt"/>
          </a:endParaRPr>
        </a:p>
      </dgm:t>
    </dgm:pt>
    <dgm:pt modelId="{17C2612B-922F-F14C-B1BC-E8861167D287}" type="parTrans" cxnId="{E3494B93-10D2-E444-AC6D-250CF2E57B01}">
      <dgm:prSet/>
      <dgm:spPr/>
      <dgm:t>
        <a:bodyPr/>
        <a:lstStyle/>
        <a:p>
          <a:endParaRPr lang="fr-FR"/>
        </a:p>
      </dgm:t>
    </dgm:pt>
    <dgm:pt modelId="{39494F9E-62DD-884B-8E9C-944911DE4C8B}" type="sibTrans" cxnId="{E3494B93-10D2-E444-AC6D-250CF2E57B01}">
      <dgm:prSet/>
      <dgm:spPr/>
      <dgm:t>
        <a:bodyPr/>
        <a:lstStyle/>
        <a:p>
          <a:endParaRPr lang="fr-FR"/>
        </a:p>
      </dgm:t>
    </dgm:pt>
    <dgm:pt modelId="{AA98A12D-4F43-BE4C-9C64-2553156916AA}" type="pres">
      <dgm:prSet presAssocID="{974B9E14-4787-0746-9FF6-E8C9F75DDCF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C3536B3-10F5-A64F-BF76-5B02E4F386BC}" type="pres">
      <dgm:prSet presAssocID="{AECC2A9B-AECC-8B4E-AF27-37804637415F}" presName="vertOne" presStyleCnt="0"/>
      <dgm:spPr/>
    </dgm:pt>
    <dgm:pt modelId="{30941DE9-65AE-F444-B586-37BEE4B8ACFA}" type="pres">
      <dgm:prSet presAssocID="{AECC2A9B-AECC-8B4E-AF27-37804637415F}" presName="txOne" presStyleLbl="node0" presStyleIdx="0" presStyleCnt="1">
        <dgm:presLayoutVars>
          <dgm:chPref val="3"/>
        </dgm:presLayoutVars>
      </dgm:prSet>
      <dgm:spPr/>
    </dgm:pt>
    <dgm:pt modelId="{1F9041CF-BB8C-B94F-BE8B-6EC735139869}" type="pres">
      <dgm:prSet presAssocID="{AECC2A9B-AECC-8B4E-AF27-37804637415F}" presName="parTransOne" presStyleCnt="0"/>
      <dgm:spPr/>
    </dgm:pt>
    <dgm:pt modelId="{328D1C71-9B1F-FC41-A449-E0211D423C69}" type="pres">
      <dgm:prSet presAssocID="{AECC2A9B-AECC-8B4E-AF27-37804637415F}" presName="horzOne" presStyleCnt="0"/>
      <dgm:spPr/>
    </dgm:pt>
    <dgm:pt modelId="{9C3EBBA9-833B-AC4F-8CFA-04245D75FCA5}" type="pres">
      <dgm:prSet presAssocID="{ED85237F-DAB9-B245-96B7-6A754B0478C4}" presName="vertTwo" presStyleCnt="0"/>
      <dgm:spPr/>
    </dgm:pt>
    <dgm:pt modelId="{D63ADD7E-E00A-8E4F-A14E-4DDAA836401B}" type="pres">
      <dgm:prSet presAssocID="{ED85237F-DAB9-B245-96B7-6A754B0478C4}" presName="txTwo" presStyleLbl="node2" presStyleIdx="0" presStyleCnt="1">
        <dgm:presLayoutVars>
          <dgm:chPref val="3"/>
        </dgm:presLayoutVars>
      </dgm:prSet>
      <dgm:spPr/>
    </dgm:pt>
    <dgm:pt modelId="{2450CD5D-8A9E-BF4E-A0A9-83232F118176}" type="pres">
      <dgm:prSet presAssocID="{ED85237F-DAB9-B245-96B7-6A754B0478C4}" presName="parTransTwo" presStyleCnt="0"/>
      <dgm:spPr/>
    </dgm:pt>
    <dgm:pt modelId="{488769F9-F50D-FC46-8FFA-7DCB4E118E23}" type="pres">
      <dgm:prSet presAssocID="{ED85237F-DAB9-B245-96B7-6A754B0478C4}" presName="horzTwo" presStyleCnt="0"/>
      <dgm:spPr/>
    </dgm:pt>
    <dgm:pt modelId="{BE1E5426-32C9-5645-933F-6AB20E335D0B}" type="pres">
      <dgm:prSet presAssocID="{C819EB8C-72B6-E640-A683-CAAF6ADA40DF}" presName="vertThree" presStyleCnt="0"/>
      <dgm:spPr/>
    </dgm:pt>
    <dgm:pt modelId="{F6098272-E631-0E4C-B63A-A741C66F8A9D}" type="pres">
      <dgm:prSet presAssocID="{C819EB8C-72B6-E640-A683-CAAF6ADA40DF}" presName="txThree" presStyleLbl="node3" presStyleIdx="0" presStyleCnt="1">
        <dgm:presLayoutVars>
          <dgm:chPref val="3"/>
        </dgm:presLayoutVars>
      </dgm:prSet>
      <dgm:spPr/>
    </dgm:pt>
    <dgm:pt modelId="{800C637D-7D2E-DC4B-A360-52325D33B372}" type="pres">
      <dgm:prSet presAssocID="{C819EB8C-72B6-E640-A683-CAAF6ADA40DF}" presName="parTransThree" presStyleCnt="0"/>
      <dgm:spPr/>
    </dgm:pt>
    <dgm:pt modelId="{2D6FF7AD-0E5B-BD4F-A795-0C5D5BECD868}" type="pres">
      <dgm:prSet presAssocID="{C819EB8C-72B6-E640-A683-CAAF6ADA40DF}" presName="horzThree" presStyleCnt="0"/>
      <dgm:spPr/>
    </dgm:pt>
    <dgm:pt modelId="{F07D6B51-10BB-334E-8279-4A0E9DDB9CCF}" type="pres">
      <dgm:prSet presAssocID="{9363BD1D-059F-9241-8D82-0A6C62476C41}" presName="vertFour" presStyleCnt="0">
        <dgm:presLayoutVars>
          <dgm:chPref val="3"/>
        </dgm:presLayoutVars>
      </dgm:prSet>
      <dgm:spPr/>
    </dgm:pt>
    <dgm:pt modelId="{29726D9D-162C-B247-9B7D-5EDFCC5FA81A}" type="pres">
      <dgm:prSet presAssocID="{9363BD1D-059F-9241-8D82-0A6C62476C41}" presName="txFour" presStyleLbl="node4" presStyleIdx="0" presStyleCnt="1">
        <dgm:presLayoutVars>
          <dgm:chPref val="3"/>
        </dgm:presLayoutVars>
      </dgm:prSet>
      <dgm:spPr/>
    </dgm:pt>
    <dgm:pt modelId="{5C520E4B-086D-E64C-BF3C-68F41CE61B02}" type="pres">
      <dgm:prSet presAssocID="{9363BD1D-059F-9241-8D82-0A6C62476C41}" presName="horzFour" presStyleCnt="0"/>
      <dgm:spPr/>
    </dgm:pt>
  </dgm:ptLst>
  <dgm:cxnLst>
    <dgm:cxn modelId="{7657EE33-4298-8843-BC88-598BFF3E1406}" type="presOf" srcId="{9363BD1D-059F-9241-8D82-0A6C62476C41}" destId="{29726D9D-162C-B247-9B7D-5EDFCC5FA81A}" srcOrd="0" destOrd="0" presId="urn:microsoft.com/office/officeart/2005/8/layout/hierarchy4"/>
    <dgm:cxn modelId="{0A725042-2A99-1E4A-9B2D-394E72805BFC}" srcId="{974B9E14-4787-0746-9FF6-E8C9F75DDCF1}" destId="{AECC2A9B-AECC-8B4E-AF27-37804637415F}" srcOrd="0" destOrd="0" parTransId="{DD22BC11-4D17-974D-BACD-F12AE3FA5E5A}" sibTransId="{7CC095EA-DD58-3E4E-86D0-85923B29E4EB}"/>
    <dgm:cxn modelId="{16A2A873-E985-914E-9FCA-396C75996611}" type="presOf" srcId="{C819EB8C-72B6-E640-A683-CAAF6ADA40DF}" destId="{F6098272-E631-0E4C-B63A-A741C66F8A9D}" srcOrd="0" destOrd="0" presId="urn:microsoft.com/office/officeart/2005/8/layout/hierarchy4"/>
    <dgm:cxn modelId="{E3494B93-10D2-E444-AC6D-250CF2E57B01}" srcId="{AECC2A9B-AECC-8B4E-AF27-37804637415F}" destId="{ED85237F-DAB9-B245-96B7-6A754B0478C4}" srcOrd="0" destOrd="0" parTransId="{17C2612B-922F-F14C-B1BC-E8861167D287}" sibTransId="{39494F9E-62DD-884B-8E9C-944911DE4C8B}"/>
    <dgm:cxn modelId="{6BB7FC94-D26E-7D4C-AAFF-882BF141608D}" type="presOf" srcId="{AECC2A9B-AECC-8B4E-AF27-37804637415F}" destId="{30941DE9-65AE-F444-B586-37BEE4B8ACFA}" srcOrd="0" destOrd="0" presId="urn:microsoft.com/office/officeart/2005/8/layout/hierarchy4"/>
    <dgm:cxn modelId="{D7FE3399-468C-4644-9ED1-4488B104E080}" srcId="{C819EB8C-72B6-E640-A683-CAAF6ADA40DF}" destId="{9363BD1D-059F-9241-8D82-0A6C62476C41}" srcOrd="0" destOrd="0" parTransId="{DDA0B8CE-5084-DD4C-BE6F-048C4BFA3E3D}" sibTransId="{77B602A9-C046-5141-A1CA-8F6428E28D15}"/>
    <dgm:cxn modelId="{EE67C0AB-AD29-184C-BD58-7F181AEA1EA0}" srcId="{ED85237F-DAB9-B245-96B7-6A754B0478C4}" destId="{C819EB8C-72B6-E640-A683-CAAF6ADA40DF}" srcOrd="0" destOrd="0" parTransId="{F97ECD59-86BD-C942-B3B8-3B68DE18DAA2}" sibTransId="{DB6601C8-3665-2348-BED1-203006AE1EBF}"/>
    <dgm:cxn modelId="{25D0A1AC-2538-A147-8314-7AC26D8A26F6}" type="presOf" srcId="{974B9E14-4787-0746-9FF6-E8C9F75DDCF1}" destId="{AA98A12D-4F43-BE4C-9C64-2553156916AA}" srcOrd="0" destOrd="0" presId="urn:microsoft.com/office/officeart/2005/8/layout/hierarchy4"/>
    <dgm:cxn modelId="{22B255E5-87BB-9140-9D72-CF93AFDE44CA}" type="presOf" srcId="{ED85237F-DAB9-B245-96B7-6A754B0478C4}" destId="{D63ADD7E-E00A-8E4F-A14E-4DDAA836401B}" srcOrd="0" destOrd="0" presId="urn:microsoft.com/office/officeart/2005/8/layout/hierarchy4"/>
    <dgm:cxn modelId="{238498A8-AF6F-CD48-BEC2-029EE1753821}" type="presParOf" srcId="{AA98A12D-4F43-BE4C-9C64-2553156916AA}" destId="{CC3536B3-10F5-A64F-BF76-5B02E4F386BC}" srcOrd="0" destOrd="0" presId="urn:microsoft.com/office/officeart/2005/8/layout/hierarchy4"/>
    <dgm:cxn modelId="{6BA56FB9-F9CE-704C-8694-133C9ECAA37B}" type="presParOf" srcId="{CC3536B3-10F5-A64F-BF76-5B02E4F386BC}" destId="{30941DE9-65AE-F444-B586-37BEE4B8ACFA}" srcOrd="0" destOrd="0" presId="urn:microsoft.com/office/officeart/2005/8/layout/hierarchy4"/>
    <dgm:cxn modelId="{E1F1E358-1E65-874D-8567-5D66F2BFF70F}" type="presParOf" srcId="{CC3536B3-10F5-A64F-BF76-5B02E4F386BC}" destId="{1F9041CF-BB8C-B94F-BE8B-6EC735139869}" srcOrd="1" destOrd="0" presId="urn:microsoft.com/office/officeart/2005/8/layout/hierarchy4"/>
    <dgm:cxn modelId="{550B7BBE-AEFE-974E-AE57-5D38E4FC0E15}" type="presParOf" srcId="{CC3536B3-10F5-A64F-BF76-5B02E4F386BC}" destId="{328D1C71-9B1F-FC41-A449-E0211D423C69}" srcOrd="2" destOrd="0" presId="urn:microsoft.com/office/officeart/2005/8/layout/hierarchy4"/>
    <dgm:cxn modelId="{207FD721-8651-6244-A1FC-DE58C8966B6C}" type="presParOf" srcId="{328D1C71-9B1F-FC41-A449-E0211D423C69}" destId="{9C3EBBA9-833B-AC4F-8CFA-04245D75FCA5}" srcOrd="0" destOrd="0" presId="urn:microsoft.com/office/officeart/2005/8/layout/hierarchy4"/>
    <dgm:cxn modelId="{66484917-A5E0-9D44-838D-E7D065E73445}" type="presParOf" srcId="{9C3EBBA9-833B-AC4F-8CFA-04245D75FCA5}" destId="{D63ADD7E-E00A-8E4F-A14E-4DDAA836401B}" srcOrd="0" destOrd="0" presId="urn:microsoft.com/office/officeart/2005/8/layout/hierarchy4"/>
    <dgm:cxn modelId="{C7866182-1417-FD49-B67F-FE449DC273CD}" type="presParOf" srcId="{9C3EBBA9-833B-AC4F-8CFA-04245D75FCA5}" destId="{2450CD5D-8A9E-BF4E-A0A9-83232F118176}" srcOrd="1" destOrd="0" presId="urn:microsoft.com/office/officeart/2005/8/layout/hierarchy4"/>
    <dgm:cxn modelId="{26A03E03-A35D-C344-88E1-E73543ECA488}" type="presParOf" srcId="{9C3EBBA9-833B-AC4F-8CFA-04245D75FCA5}" destId="{488769F9-F50D-FC46-8FFA-7DCB4E118E23}" srcOrd="2" destOrd="0" presId="urn:microsoft.com/office/officeart/2005/8/layout/hierarchy4"/>
    <dgm:cxn modelId="{09528A6A-EAEC-AD47-934E-FAFF9CAE0B33}" type="presParOf" srcId="{488769F9-F50D-FC46-8FFA-7DCB4E118E23}" destId="{BE1E5426-32C9-5645-933F-6AB20E335D0B}" srcOrd="0" destOrd="0" presId="urn:microsoft.com/office/officeart/2005/8/layout/hierarchy4"/>
    <dgm:cxn modelId="{D36FD486-2367-E94C-A4A0-1F94E439FFC6}" type="presParOf" srcId="{BE1E5426-32C9-5645-933F-6AB20E335D0B}" destId="{F6098272-E631-0E4C-B63A-A741C66F8A9D}" srcOrd="0" destOrd="0" presId="urn:microsoft.com/office/officeart/2005/8/layout/hierarchy4"/>
    <dgm:cxn modelId="{9F77FD94-B607-7E45-96F4-14091E4EA32B}" type="presParOf" srcId="{BE1E5426-32C9-5645-933F-6AB20E335D0B}" destId="{800C637D-7D2E-DC4B-A360-52325D33B372}" srcOrd="1" destOrd="0" presId="urn:microsoft.com/office/officeart/2005/8/layout/hierarchy4"/>
    <dgm:cxn modelId="{E8AEC66A-C5AE-6B42-B16F-668C1C5C82EF}" type="presParOf" srcId="{BE1E5426-32C9-5645-933F-6AB20E335D0B}" destId="{2D6FF7AD-0E5B-BD4F-A795-0C5D5BECD868}" srcOrd="2" destOrd="0" presId="urn:microsoft.com/office/officeart/2005/8/layout/hierarchy4"/>
    <dgm:cxn modelId="{CA79289F-1349-D04B-AC0A-BBC59E12BE4C}" type="presParOf" srcId="{2D6FF7AD-0E5B-BD4F-A795-0C5D5BECD868}" destId="{F07D6B51-10BB-334E-8279-4A0E9DDB9CCF}" srcOrd="0" destOrd="0" presId="urn:microsoft.com/office/officeart/2005/8/layout/hierarchy4"/>
    <dgm:cxn modelId="{0CE8A560-EBF0-7440-A216-C79A97BAC88E}" type="presParOf" srcId="{F07D6B51-10BB-334E-8279-4A0E9DDB9CCF}" destId="{29726D9D-162C-B247-9B7D-5EDFCC5FA81A}" srcOrd="0" destOrd="0" presId="urn:microsoft.com/office/officeart/2005/8/layout/hierarchy4"/>
    <dgm:cxn modelId="{3EA7D201-8FD7-AF4F-8D2B-F7D0840D2740}" type="presParOf" srcId="{F07D6B51-10BB-334E-8279-4A0E9DDB9CCF}" destId="{5C520E4B-086D-E64C-BF3C-68F41CE61B0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41DE9-65AE-F444-B586-37BEE4B8ACFA}">
      <dsp:nvSpPr>
        <dsp:cNvPr id="0" name=""/>
        <dsp:cNvSpPr/>
      </dsp:nvSpPr>
      <dsp:spPr>
        <a:xfrm>
          <a:off x="1884" y="1281"/>
          <a:ext cx="3854854" cy="92341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kern="1200" dirty="0">
              <a:latin typeface="+mn-lt"/>
            </a:rPr>
            <a:t>A - Open Science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kern="1200" dirty="0" err="1">
              <a:latin typeface="+mn-lt"/>
            </a:rPr>
            <a:t>Steering</a:t>
          </a:r>
          <a:r>
            <a:rPr lang="fr-FR" sz="2100" b="0" kern="1200" dirty="0">
              <a:latin typeface="+mn-lt"/>
            </a:rPr>
            <a:t> </a:t>
          </a:r>
          <a:r>
            <a:rPr lang="fr-FR" sz="2100" b="0" kern="1200" dirty="0" err="1">
              <a:latin typeface="+mn-lt"/>
            </a:rPr>
            <a:t>committee</a:t>
          </a:r>
          <a:endParaRPr lang="fr-FR" sz="2100" b="0" kern="1200" dirty="0">
            <a:latin typeface="+mn-lt"/>
          </a:endParaRPr>
        </a:p>
      </dsp:txBody>
      <dsp:txXfrm>
        <a:off x="28930" y="28327"/>
        <a:ext cx="3800762" cy="869324"/>
      </dsp:txXfrm>
    </dsp:sp>
    <dsp:sp modelId="{D63ADD7E-E00A-8E4F-A14E-4DDAA836401B}">
      <dsp:nvSpPr>
        <dsp:cNvPr id="0" name=""/>
        <dsp:cNvSpPr/>
      </dsp:nvSpPr>
      <dsp:spPr>
        <a:xfrm>
          <a:off x="1884" y="976503"/>
          <a:ext cx="3854854" cy="92341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kern="1200" dirty="0">
              <a:latin typeface="+mj-lt"/>
            </a:rPr>
            <a:t>B - Open science </a:t>
          </a:r>
          <a:r>
            <a:rPr lang="fr-FR" sz="2100" b="0" kern="1200" dirty="0" err="1">
              <a:latin typeface="+mj-lt"/>
            </a:rPr>
            <a:t>Executive</a:t>
          </a:r>
          <a:r>
            <a:rPr lang="fr-FR" sz="2100" b="0" kern="1200" dirty="0">
              <a:latin typeface="+mj-lt"/>
            </a:rPr>
            <a:t> </a:t>
          </a:r>
          <a:r>
            <a:rPr lang="fr-FR" sz="2100" b="0" kern="1200" dirty="0" err="1">
              <a:latin typeface="+mj-lt"/>
            </a:rPr>
            <a:t>board</a:t>
          </a:r>
          <a:endParaRPr lang="fr-FR" sz="2100" b="0" kern="1200" dirty="0">
            <a:latin typeface="+mj-lt"/>
          </a:endParaRPr>
        </a:p>
      </dsp:txBody>
      <dsp:txXfrm>
        <a:off x="28930" y="1003549"/>
        <a:ext cx="3800762" cy="869324"/>
      </dsp:txXfrm>
    </dsp:sp>
    <dsp:sp modelId="{F6098272-E631-0E4C-B63A-A741C66F8A9D}">
      <dsp:nvSpPr>
        <dsp:cNvPr id="0" name=""/>
        <dsp:cNvSpPr/>
      </dsp:nvSpPr>
      <dsp:spPr>
        <a:xfrm>
          <a:off x="1884" y="1951725"/>
          <a:ext cx="3854854" cy="92341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latin typeface="+mj-lt"/>
            </a:rPr>
            <a:t>C- Open Science </a:t>
          </a:r>
          <a:r>
            <a:rPr lang="fr-FR" sz="2100" kern="1200" dirty="0" err="1">
              <a:latin typeface="+mj-lt"/>
            </a:rPr>
            <a:t>working</a:t>
          </a:r>
          <a:r>
            <a:rPr lang="fr-FR" sz="2100" kern="1200" dirty="0">
              <a:latin typeface="+mj-lt"/>
            </a:rPr>
            <a:t> groups</a:t>
          </a:r>
        </a:p>
      </dsp:txBody>
      <dsp:txXfrm>
        <a:off x="28930" y="1978771"/>
        <a:ext cx="3800762" cy="869324"/>
      </dsp:txXfrm>
    </dsp:sp>
    <dsp:sp modelId="{29726D9D-162C-B247-9B7D-5EDFCC5FA81A}">
      <dsp:nvSpPr>
        <dsp:cNvPr id="0" name=""/>
        <dsp:cNvSpPr/>
      </dsp:nvSpPr>
      <dsp:spPr>
        <a:xfrm>
          <a:off x="1884" y="2926946"/>
          <a:ext cx="3854854" cy="923416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kern="1200" dirty="0">
              <a:latin typeface="+mj-lt"/>
            </a:rPr>
            <a:t>D - Online Open Science Forum </a:t>
          </a:r>
        </a:p>
      </dsp:txBody>
      <dsp:txXfrm>
        <a:off x="28930" y="2953992"/>
        <a:ext cx="3800762" cy="869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3EE13-3460-1B43-8FCD-B096FDB0FBC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5FF59-4B73-D548-ADA4-6638EE57E1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80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contradictory injunctions imposed on researchers with respect to this issue, between making data available and keeping them under wraps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5FF59-4B73-D548-ADA4-6638EE57E11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09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The National Plan Open Science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concentrates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three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key areas: </a:t>
            </a:r>
          </a:p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Promoting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open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access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scientific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publications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Promoting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optimal use and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reuse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data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Adapting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evaluation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award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systems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bring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them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into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line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the objectives of open science (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reward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systems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). 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5FF59-4B73-D548-ADA4-6638EE57E11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1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2F37-4273-C541-A3D6-4151B4CD489F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2EE2-9F53-4D47-95D2-53DA80977E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2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creativecommons.org/licenses/by-nc-nd/4.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4.0/?ref=ccsearch&amp;atype=rich" TargetMode="External"/><Relationship Id="rId5" Type="http://schemas.openxmlformats.org/officeDocument/2006/relationships/hyperlink" Target="https://www.behance.net/gallery/1626159/Groups" TargetMode="Externa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www.openscience.nl/" TargetMode="External"/><Relationship Id="rId7" Type="http://schemas.openxmlformats.org/officeDocument/2006/relationships/image" Target="../media/image15.jpg"/><Relationship Id="rId2" Type="http://schemas.openxmlformats.org/officeDocument/2006/relationships/hyperlink" Target="https://www.ouvrirlascience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norf-ireland.net/" TargetMode="External"/><Relationship Id="rId4" Type="http://schemas.openxmlformats.org/officeDocument/2006/relationships/hyperlink" Target="https://www.openscience.fi/" TargetMode="Externa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igshare.com/articles/Principles_for_Open_Scholarly_Infrastructures_v1/1314859" TargetMode="Externa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hance.net/gallery/1626159/Group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4.0" TargetMode="External"/><Relationship Id="rId4" Type="http://schemas.openxmlformats.org/officeDocument/2006/relationships/hyperlink" Target="https://creativecommons.org/licenses/by-nc-nd/4.0/?ref=ccsearch&amp;atype=rich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F9EABA9-3480-E742-A845-8E775CFC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339667"/>
          </a:xfrm>
          <a:prstGeom prst="rect">
            <a:avLst/>
          </a:prstGeom>
        </p:spPr>
      </p:pic>
      <p:sp>
        <p:nvSpPr>
          <p:cNvPr id="78" name="CustomShape 1"/>
          <p:cNvSpPr/>
          <p:nvPr/>
        </p:nvSpPr>
        <p:spPr>
          <a:xfrm>
            <a:off x="457200" y="8934"/>
            <a:ext cx="8228880" cy="2085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>
              <a:lnSpc>
                <a:spcPct val="100000"/>
              </a:lnSpc>
            </a:pPr>
            <a:r>
              <a:rPr lang="fr-FR" sz="5400" spc="-1" dirty="0" err="1">
                <a:uFill>
                  <a:solidFill>
                    <a:srgbClr val="FFFFFF"/>
                  </a:solidFill>
                </a:uFill>
              </a:rPr>
              <a:t>Coordinate</a:t>
            </a:r>
            <a:r>
              <a:rPr lang="fr-FR" sz="5400" spc="-1" dirty="0">
                <a:uFill>
                  <a:solidFill>
                    <a:srgbClr val="FFFFFF"/>
                  </a:solidFill>
                </a:uFill>
              </a:rPr>
              <a:t> the </a:t>
            </a:r>
            <a:r>
              <a:rPr lang="fr-FR" sz="5400" spc="-1" dirty="0" err="1">
                <a:uFill>
                  <a:solidFill>
                    <a:srgbClr val="FFFFFF"/>
                  </a:solidFill>
                </a:uFill>
              </a:rPr>
              <a:t>coordinators</a:t>
            </a:r>
            <a:r>
              <a:rPr lang="fr-FR" sz="5400" spc="-1" dirty="0"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fr-FR" sz="2200" spc="-1" dirty="0">
                <a:uFill>
                  <a:solidFill>
                    <a:srgbClr val="FFFFFF"/>
                  </a:solidFill>
                </a:uFill>
              </a:rPr>
              <a:t>The </a:t>
            </a:r>
            <a:r>
              <a:rPr lang="fr-FR" sz="2200" spc="-1" dirty="0" err="1">
                <a:uFill>
                  <a:solidFill>
                    <a:srgbClr val="FFFFFF"/>
                  </a:solidFill>
                </a:uFill>
              </a:rPr>
              <a:t>need</a:t>
            </a:r>
            <a:r>
              <a:rPr lang="fr-FR" sz="2200" spc="-1" dirty="0">
                <a:uFill>
                  <a:solidFill>
                    <a:srgbClr val="FFFFFF"/>
                  </a:solidFill>
                </a:uFill>
              </a:rPr>
              <a:t> for a</a:t>
            </a:r>
          </a:p>
          <a:p>
            <a:pPr algn="ctr">
              <a:lnSpc>
                <a:spcPct val="100000"/>
              </a:lnSpc>
            </a:pPr>
            <a:r>
              <a:rPr lang="fr-FR" sz="2200" spc="-1" dirty="0">
                <a:uFill>
                  <a:solidFill>
                    <a:srgbClr val="FFFFFF"/>
                  </a:solidFill>
                </a:uFill>
              </a:rPr>
              <a:t>Network of Open Science Coordination</a:t>
            </a:r>
          </a:p>
        </p:txBody>
      </p:sp>
      <p:sp>
        <p:nvSpPr>
          <p:cNvPr id="79" name="CustomShape 2"/>
          <p:cNvSpPr/>
          <p:nvPr/>
        </p:nvSpPr>
        <p:spPr>
          <a:xfrm>
            <a:off x="899640" y="4464177"/>
            <a:ext cx="7344000" cy="1192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spcBef>
                <a:spcPts val="799"/>
              </a:spcBef>
            </a:pPr>
            <a:r>
              <a:rPr lang="fr-FR" sz="1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Marin Dacos</a:t>
            </a:r>
            <a:r>
              <a:rPr lang="fr-FR" sz="1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 </a:t>
            </a:r>
            <a:r>
              <a:rPr lang="fr-FR" sz="1800" dirty="0">
                <a:solidFill>
                  <a:schemeClr val="bg1"/>
                </a:solidFill>
              </a:rPr>
              <a:t>Open Science </a:t>
            </a:r>
            <a:r>
              <a:rPr lang="fr-FR" sz="1800" dirty="0" err="1">
                <a:solidFill>
                  <a:schemeClr val="bg1"/>
                </a:solidFill>
              </a:rPr>
              <a:t>Advisor</a:t>
            </a:r>
            <a:endParaRPr lang="fr-FR" sz="1800" dirty="0">
              <a:solidFill>
                <a:schemeClr val="bg1"/>
              </a:solidFill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to the </a:t>
            </a:r>
            <a:r>
              <a:rPr lang="fr-FR" sz="1200" dirty="0" err="1">
                <a:solidFill>
                  <a:schemeClr val="bg1"/>
                </a:solidFill>
              </a:rPr>
              <a:t>Director</a:t>
            </a:r>
            <a:r>
              <a:rPr lang="fr-FR" sz="1200" dirty="0">
                <a:solidFill>
                  <a:schemeClr val="bg1"/>
                </a:solidFill>
              </a:rPr>
              <a:t>-General for </a:t>
            </a:r>
            <a:r>
              <a:rPr lang="fr-FR" sz="1200" dirty="0" err="1">
                <a:solidFill>
                  <a:schemeClr val="bg1"/>
                </a:solidFill>
              </a:rPr>
              <a:t>Research</a:t>
            </a:r>
            <a:r>
              <a:rPr lang="fr-FR" sz="1200" dirty="0">
                <a:solidFill>
                  <a:schemeClr val="bg1"/>
                </a:solidFill>
              </a:rPr>
              <a:t> and Innovation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Ministry of </a:t>
            </a:r>
            <a:r>
              <a:rPr lang="fr-FR" sz="1200" dirty="0" err="1">
                <a:solidFill>
                  <a:schemeClr val="bg1"/>
                </a:solidFill>
              </a:rPr>
              <a:t>Higher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Educaation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Research</a:t>
            </a:r>
            <a:r>
              <a:rPr lang="fr-FR" sz="1200" dirty="0">
                <a:solidFill>
                  <a:schemeClr val="bg1"/>
                </a:solidFill>
              </a:rPr>
              <a:t> and Innovation</a:t>
            </a:r>
          </a:p>
        </p:txBody>
      </p:sp>
      <p:sp>
        <p:nvSpPr>
          <p:cNvPr id="80" name="CustomShape 3"/>
          <p:cNvSpPr/>
          <p:nvPr/>
        </p:nvSpPr>
        <p:spPr>
          <a:xfrm>
            <a:off x="457200" y="171720"/>
            <a:ext cx="836244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endParaRPr lang="fr-F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434" y="5656436"/>
            <a:ext cx="3919842" cy="10388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D0679D-B4CA-3E4C-AF6A-468C22E8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217" y="6274167"/>
            <a:ext cx="1181596" cy="4211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053F1-A282-104B-B1C5-4D27976FE541}"/>
              </a:ext>
            </a:extLst>
          </p:cNvPr>
          <p:cNvSpPr/>
          <p:nvPr/>
        </p:nvSpPr>
        <p:spPr>
          <a:xfrm>
            <a:off x="167640" y="6421444"/>
            <a:ext cx="635508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900" i="1" dirty="0">
                <a:solidFill>
                  <a:schemeClr val="bg1"/>
                </a:solidFill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"Groups"</a:t>
            </a:r>
            <a:r>
              <a:rPr lang="fr-FR" altLang="fr-FR" sz="900" i="1" dirty="0">
                <a:solidFill>
                  <a:schemeClr val="bg1"/>
                </a:solidFill>
                <a:latin typeface="source sans pro"/>
              </a:rPr>
              <a:t> by Jeremy </a:t>
            </a:r>
            <a:r>
              <a:rPr lang="fr-FR" altLang="fr-FR" sz="900" i="1" dirty="0" err="1">
                <a:solidFill>
                  <a:schemeClr val="bg1"/>
                </a:solidFill>
                <a:latin typeface="source sans pro"/>
              </a:rPr>
              <a:t>Cowart</a:t>
            </a:r>
            <a:r>
              <a:rPr lang="fr-FR" altLang="fr-FR" sz="900" i="1" dirty="0">
                <a:solidFill>
                  <a:schemeClr val="bg1"/>
                </a:solidFill>
                <a:latin typeface="source sans pro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900" i="1" dirty="0">
                <a:solidFill>
                  <a:schemeClr val="bg1"/>
                </a:solidFill>
                <a:latin typeface="source sans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 </a:t>
            </a:r>
            <a:r>
              <a:rPr lang="fr-FR" altLang="fr-FR" sz="900" i="1" dirty="0">
                <a:solidFill>
                  <a:schemeClr val="bg1"/>
                </a:solidFill>
                <a:latin typeface="source sans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lang="fr-FR" altLang="fr-FR" sz="1200" i="1" dirty="0">
                <a:solidFill>
                  <a:schemeClr val="bg1"/>
                </a:solidFill>
                <a:latin typeface="source sans pro"/>
              </a:rPr>
              <a:t> </a:t>
            </a:r>
            <a:r>
              <a:rPr lang="fr-FR" altLang="fr-FR" sz="900" i="1" dirty="0">
                <a:solidFill>
                  <a:schemeClr val="bg1"/>
                </a:solidFill>
                <a:latin typeface="source sans pro"/>
              </a:rPr>
              <a:t> </a:t>
            </a:r>
            <a:r>
              <a:rPr lang="fr-FR" altLang="fr-FR" sz="1200" i="1" dirty="0">
                <a:solidFill>
                  <a:schemeClr val="bg1"/>
                </a:solidFill>
                <a:latin typeface="source sans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900" i="1" dirty="0">
                <a:solidFill>
                  <a:schemeClr val="bg1"/>
                </a:solidFill>
                <a:latin typeface="source sans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1200" i="1" dirty="0">
                <a:solidFill>
                  <a:schemeClr val="bg1"/>
                </a:solidFill>
                <a:latin typeface="source sans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900" i="1" dirty="0">
                <a:solidFill>
                  <a:schemeClr val="bg1"/>
                </a:solidFill>
                <a:latin typeface="source sans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fr-FR" altLang="fr-FR" sz="1200" dirty="0">
                <a:solidFill>
                  <a:schemeClr val="bg1"/>
                </a:solidFill>
              </a:rPr>
            </a:br>
            <a:endParaRPr lang="fr-FR" altLang="fr-FR" sz="900" i="1" dirty="0">
              <a:solidFill>
                <a:schemeClr val="bg1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807033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4B5AE-53B3-474E-AE5B-45150C14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F1531D0-06EB-2843-B57E-6B028296E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1298491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3C03FC-0742-6A49-9522-2B990BD45BD1}"/>
              </a:ext>
            </a:extLst>
          </p:cNvPr>
          <p:cNvSpPr txBox="1"/>
          <p:nvPr/>
        </p:nvSpPr>
        <p:spPr>
          <a:xfrm>
            <a:off x="5742121" y="1473717"/>
            <a:ext cx="253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41%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open </a:t>
            </a:r>
            <a:r>
              <a:rPr lang="fr-FR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access</a:t>
            </a:r>
            <a:endParaRPr lang="fr-FR" sz="2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4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1209C-8DA3-4E49-AD47-00F241D0E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added</a:t>
            </a:r>
            <a:r>
              <a:rPr lang="fr-FR" dirty="0">
                <a:solidFill>
                  <a:schemeClr val="bg1"/>
                </a:solidFill>
              </a:rPr>
              <a:t> value of NOSC 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7DCDC70-99ED-C84F-B255-1B89F57EC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i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Network of open science coordination</a:t>
            </a:r>
          </a:p>
        </p:txBody>
      </p:sp>
    </p:spTree>
    <p:extLst>
      <p:ext uri="{BB962C8B-B14F-4D97-AF65-F5344CB8AC3E}">
        <p14:creationId xmlns:p14="http://schemas.microsoft.com/office/powerpoint/2010/main" val="342725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D94698-422C-304F-A563-8C0943FD5E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Some</a:t>
            </a:r>
            <a:r>
              <a:rPr lang="fr-FR" dirty="0">
                <a:solidFill>
                  <a:schemeClr val="bg1"/>
                </a:solidFill>
              </a:rPr>
              <a:t> possible </a:t>
            </a:r>
            <a:r>
              <a:rPr lang="fr-FR" dirty="0" err="1">
                <a:solidFill>
                  <a:schemeClr val="bg1"/>
                </a:solidFill>
              </a:rPr>
              <a:t>examples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D7357A4B-F4BF-8841-94C5-5DB7286742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43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D94698-422C-304F-A563-8C0943FD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National Open Science </a:t>
            </a:r>
            <a:r>
              <a:rPr lang="fr-FR" dirty="0" err="1">
                <a:solidFill>
                  <a:schemeClr val="bg1"/>
                </a:solidFill>
              </a:rPr>
              <a:t>Fund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C20B95-A814-D147-82BA-34F85E000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fr-FR" sz="4800" dirty="0">
                <a:solidFill>
                  <a:schemeClr val="bg1"/>
                </a:solidFill>
              </a:rPr>
              <a:t> France :</a:t>
            </a:r>
          </a:p>
          <a:p>
            <a:pPr marL="2286000" lvl="5" indent="0">
              <a:buNone/>
            </a:pPr>
            <a:r>
              <a:rPr lang="fr-FR" sz="4400" dirty="0">
                <a:solidFill>
                  <a:schemeClr val="bg1"/>
                </a:solidFill>
              </a:rPr>
              <a:t>€</a:t>
            </a:r>
          </a:p>
          <a:p>
            <a:pPr lvl="1"/>
            <a:r>
              <a:rPr lang="fr-FR" sz="4800" dirty="0">
                <a:solidFill>
                  <a:schemeClr val="bg1"/>
                </a:solidFill>
              </a:rPr>
              <a:t> 25 countries</a:t>
            </a:r>
            <a:r>
              <a:rPr lang="fr-FR" sz="3000" dirty="0">
                <a:solidFill>
                  <a:schemeClr val="bg1"/>
                </a:solidFill>
              </a:rPr>
              <a:t>*</a:t>
            </a:r>
            <a:r>
              <a:rPr lang="fr-FR" sz="4800" dirty="0">
                <a:solidFill>
                  <a:schemeClr val="bg1"/>
                </a:solidFill>
              </a:rPr>
              <a:t> : 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457200" lvl="1" indent="0" algn="r">
              <a:buNone/>
            </a:pPr>
            <a:r>
              <a:rPr lang="fr-FR" dirty="0">
                <a:solidFill>
                  <a:schemeClr val="bg1"/>
                </a:solidFill>
              </a:rPr>
              <a:t>* Size of ERAC : 40 countries</a:t>
            </a:r>
          </a:p>
          <a:p>
            <a:pPr marL="2286000" lvl="5" indent="0">
              <a:buNone/>
            </a:pPr>
            <a:endParaRPr lang="fr-FR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B2EAC3-336F-6541-805D-DC2B3715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Sustainability</a:t>
            </a:r>
            <a:r>
              <a:rPr lang="fr-FR" dirty="0">
                <a:solidFill>
                  <a:schemeClr val="bg1"/>
                </a:solidFill>
              </a:rPr>
              <a:t> Coalition for Open Science Services (SCOSS)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424A9-AC83-794F-BE50-67A7825E6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fr-FR" sz="4800" dirty="0">
                <a:solidFill>
                  <a:schemeClr val="bg1"/>
                </a:solidFill>
              </a:rPr>
              <a:t> France :</a:t>
            </a:r>
          </a:p>
          <a:p>
            <a:pPr marL="2286000" lvl="5" indent="0">
              <a:buNone/>
            </a:pPr>
            <a:r>
              <a:rPr lang="fr-FR" sz="4400" dirty="0">
                <a:solidFill>
                  <a:schemeClr val="bg1"/>
                </a:solidFill>
              </a:rPr>
              <a:t>€</a:t>
            </a:r>
          </a:p>
          <a:p>
            <a:pPr lvl="1"/>
            <a:r>
              <a:rPr lang="fr-FR" sz="4800" dirty="0">
                <a:solidFill>
                  <a:schemeClr val="bg1"/>
                </a:solidFill>
              </a:rPr>
              <a:t> 25 countries</a:t>
            </a:r>
            <a:r>
              <a:rPr lang="fr-FR" sz="3000" dirty="0">
                <a:solidFill>
                  <a:schemeClr val="bg1"/>
                </a:solidFill>
              </a:rPr>
              <a:t>*</a:t>
            </a:r>
            <a:r>
              <a:rPr lang="fr-FR" sz="4800" dirty="0">
                <a:solidFill>
                  <a:schemeClr val="bg1"/>
                </a:solidFill>
              </a:rPr>
              <a:t> : 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2286000" lvl="5" indent="0">
              <a:buNone/>
            </a:pPr>
            <a:r>
              <a:rPr lang="fr-FR" sz="4200" dirty="0">
                <a:solidFill>
                  <a:schemeClr val="bg1"/>
                </a:solidFill>
              </a:rPr>
              <a:t>€€€€€</a:t>
            </a:r>
          </a:p>
          <a:p>
            <a:pPr marL="457200" lvl="1" indent="0" algn="r">
              <a:buNone/>
            </a:pPr>
            <a:r>
              <a:rPr lang="fr-FR" dirty="0">
                <a:solidFill>
                  <a:schemeClr val="bg1"/>
                </a:solidFill>
              </a:rPr>
              <a:t>* Size of ERAC : 40 countries</a:t>
            </a:r>
          </a:p>
          <a:p>
            <a:pPr marL="2286000" lvl="5" indent="0">
              <a:buNone/>
            </a:pPr>
            <a:endParaRPr lang="fr-FR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C3F18-601B-1B45-B3FE-85F9B434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National Open Science Monitor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C4D16D-13D8-E74E-ADB3-250FAF58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Implement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similar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methodologies</a:t>
            </a:r>
            <a:r>
              <a:rPr lang="fr-FR" dirty="0">
                <a:solidFill>
                  <a:schemeClr val="bg1"/>
                </a:solidFill>
              </a:rPr>
              <a:t> at 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local, 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national,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levels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Share data, code and </a:t>
            </a:r>
            <a:r>
              <a:rPr lang="fr-FR" dirty="0" err="1">
                <a:solidFill>
                  <a:schemeClr val="bg1"/>
                </a:solidFill>
              </a:rPr>
              <a:t>methodology</a:t>
            </a:r>
            <a:r>
              <a:rPr lang="fr-FR" dirty="0">
                <a:solidFill>
                  <a:schemeClr val="bg1"/>
                </a:solidFill>
              </a:rPr>
              <a:t> to upgrade</a:t>
            </a:r>
          </a:p>
          <a:p>
            <a:r>
              <a:rPr lang="fr-FR" dirty="0" err="1">
                <a:solidFill>
                  <a:schemeClr val="bg1"/>
                </a:solidFill>
              </a:rPr>
              <a:t>Extend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this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approach</a:t>
            </a:r>
            <a:r>
              <a:rPr lang="fr-FR" dirty="0">
                <a:solidFill>
                  <a:schemeClr val="bg1"/>
                </a:solidFill>
              </a:rPr>
              <a:t> to 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Open and FAIR data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Open source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Citizen science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Training to open science</a:t>
            </a:r>
          </a:p>
          <a:p>
            <a:pPr lvl="1"/>
            <a:r>
              <a:rPr lang="fr-FR" i="1" dirty="0">
                <a:solidFill>
                  <a:schemeClr val="bg1"/>
                </a:solidFill>
              </a:rPr>
              <a:t>etc.</a:t>
            </a:r>
          </a:p>
          <a:p>
            <a:pPr lvl="1"/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2C0709-EFCC-EA4F-9A12-5B5B673E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>
                <a:solidFill>
                  <a:schemeClr val="bg1"/>
                </a:solidFill>
              </a:rPr>
              <a:t>Iniative</a:t>
            </a:r>
            <a:r>
              <a:rPr lang="fr-FR" sz="4000" dirty="0">
                <a:solidFill>
                  <a:schemeClr val="bg1"/>
                </a:solidFill>
              </a:rPr>
              <a:t> for </a:t>
            </a:r>
            <a:r>
              <a:rPr lang="fr-FR" sz="4000" dirty="0" err="1">
                <a:solidFill>
                  <a:schemeClr val="bg1"/>
                </a:solidFill>
              </a:rPr>
              <a:t>OpenCitations</a:t>
            </a:r>
            <a:r>
              <a:rPr lang="fr-FR" sz="4000" dirty="0">
                <a:solidFill>
                  <a:schemeClr val="bg1"/>
                </a:solidFill>
              </a:rPr>
              <a:t> – I4OC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DAC893-A04C-6D45-9793-910E3C047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lvl="1"/>
            <a:r>
              <a:rPr lang="fr-FR" sz="2800" dirty="0" err="1">
                <a:solidFill>
                  <a:schemeClr val="bg1"/>
                </a:solidFill>
              </a:rPr>
              <a:t>Fill</a:t>
            </a:r>
            <a:r>
              <a:rPr lang="fr-FR" sz="2800" dirty="0">
                <a:solidFill>
                  <a:schemeClr val="bg1"/>
                </a:solidFill>
              </a:rPr>
              <a:t> the gaps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national data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Help </a:t>
            </a:r>
            <a:r>
              <a:rPr lang="fr-FR" sz="2800" dirty="0" err="1">
                <a:solidFill>
                  <a:schemeClr val="bg1"/>
                </a:solidFill>
              </a:rPr>
              <a:t>negociations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publishers</a:t>
            </a:r>
            <a:endParaRPr lang="fr-FR" sz="2800" dirty="0">
              <a:solidFill>
                <a:schemeClr val="bg1"/>
              </a:solidFill>
            </a:endParaRP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Etc.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E8C9CA-3019-EC44-B1C2-3D984199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81" y="4238977"/>
            <a:ext cx="2768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E1709573-423A-FE48-B0A5-D22A6A5E5C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2" y="0"/>
            <a:ext cx="4793910" cy="67759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182B29-BC35-5046-98E9-426C7425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962" y="277553"/>
            <a:ext cx="3912353" cy="3540447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Second commitment: structure research data and (when possible) make it available through open access</a:t>
            </a:r>
            <a:br>
              <a:rPr lang="fr-FR" sz="3200" b="1" dirty="0">
                <a:solidFill>
                  <a:schemeClr val="bg2">
                    <a:lumMod val="50000"/>
                  </a:schemeClr>
                </a:solidFill>
              </a:rPr>
            </a:br>
            <a:endParaRPr lang="fr-FR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44FCB-1349-C34E-B8D6-724B18DC80CA}"/>
              </a:ext>
            </a:extLst>
          </p:cNvPr>
          <p:cNvSpPr/>
          <p:nvPr/>
        </p:nvSpPr>
        <p:spPr>
          <a:xfrm>
            <a:off x="4968240" y="3558146"/>
            <a:ext cx="3383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400"/>
              </a:spcAft>
            </a:pPr>
            <a:r>
              <a:rPr lang="en-GB" sz="2800" i="1" dirty="0">
                <a:solidFill>
                  <a:srgbClr val="666666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“Research data are the raw materials of knowledge. Sharing them means opening new scientific perspectives.”</a:t>
            </a:r>
            <a:endParaRPr lang="fr-FR" sz="1800" i="1" dirty="0">
              <a:solidFill>
                <a:srgbClr val="666666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5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B7C24-606C-544F-9187-10C9BE0D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Roadmap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105D43-0761-1149-8519-5D3128E19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4. Make open access dissemination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mandatory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for research data resulting from government-funded projects.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5. Create the position of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Chief Research Data Officer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and the corresponding network within the research institutions.</a:t>
            </a:r>
            <a:endParaRPr lang="fr-FR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6. Promote the adoption of an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Open Data policy for articles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published by researchers. 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603C9-E118-0443-9F7B-300AB931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ANR Flash call for open science and </a:t>
            </a:r>
            <a:r>
              <a:rPr lang="fr-FR" dirty="0" err="1"/>
              <a:t>research</a:t>
            </a:r>
            <a:r>
              <a:rPr lang="fr-FR" dirty="0"/>
              <a:t> data (2019)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97C586-3106-0046-BED7-82E5310FE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2,3M€</a:t>
            </a:r>
          </a:p>
          <a:p>
            <a:r>
              <a:rPr lang="fr-FR" dirty="0"/>
              <a:t>25 </a:t>
            </a:r>
            <a:r>
              <a:rPr lang="fr-FR" dirty="0" err="1"/>
              <a:t>projects</a:t>
            </a:r>
            <a:r>
              <a:rPr lang="fr-FR" dirty="0"/>
              <a:t> </a:t>
            </a:r>
            <a:r>
              <a:rPr lang="fr-FR" dirty="0" err="1"/>
              <a:t>selected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E24A75-1076-AE41-9A9B-07D1A1F54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54" y="2914411"/>
            <a:ext cx="7212291" cy="10828711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24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r>
              <a:rPr lang="fr-FR" dirty="0"/>
              <a:t> : Amsterdam call for action on open science - 2016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ttp://www.ua-foundation.org/wp-content/uploads/2016/04/Amsterdam-Call-for-Action-on-Open-Sci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3" y="1825625"/>
            <a:ext cx="8673570" cy="435133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142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3062477"/>
            <a:ext cx="8258175" cy="1325563"/>
          </a:xfrm>
        </p:spPr>
        <p:txBody>
          <a:bodyPr>
            <a:normAutofit/>
          </a:bodyPr>
          <a:lstStyle/>
          <a:p>
            <a:pPr lvl="0" algn="ctr" fontAlgn="base"/>
            <a:r>
              <a:rPr lang="en-GB" dirty="0"/>
              <a:t>French Open Science Committee</a:t>
            </a:r>
            <a:br>
              <a:rPr lang="en-GB" dirty="0"/>
            </a:br>
            <a:r>
              <a:rPr lang="fr-FR" sz="2000" b="1" dirty="0"/>
              <a:t>Comité pour la science ouverte</a:t>
            </a:r>
            <a:endParaRPr lang="fr-FR" sz="4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idx="1"/>
          </p:nvPr>
        </p:nvSpPr>
        <p:spPr>
          <a:xfrm>
            <a:off x="628649" y="4298948"/>
            <a:ext cx="7886700" cy="2147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President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: Bernard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Larrouturou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Director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-General for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Research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and Innovation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94CE4C9-262E-7D42-9C5C-25E3B589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414" y="514735"/>
            <a:ext cx="4962257" cy="17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AF8C6E8-1C4B-1C4C-B008-FA8BF962D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130572"/>
              </p:ext>
            </p:extLst>
          </p:nvPr>
        </p:nvGraphicFramePr>
        <p:xfrm>
          <a:off x="1317912" y="2021515"/>
          <a:ext cx="3858623" cy="385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3AF57FF-E99E-4142-8A2A-C47D959367F6}"/>
              </a:ext>
            </a:extLst>
          </p:cNvPr>
          <p:cNvSpPr txBox="1"/>
          <p:nvPr/>
        </p:nvSpPr>
        <p:spPr>
          <a:xfrm>
            <a:off x="5230342" y="2069791"/>
            <a:ext cx="366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err="1"/>
              <a:t>Director</a:t>
            </a:r>
            <a:r>
              <a:rPr lang="fr-FR" sz="1500" dirty="0"/>
              <a:t> </a:t>
            </a:r>
            <a:r>
              <a:rPr lang="fr-FR" sz="1500" dirty="0" err="1"/>
              <a:t>general</a:t>
            </a:r>
            <a:r>
              <a:rPr lang="fr-FR" sz="1500" dirty="0"/>
              <a:t> for </a:t>
            </a:r>
            <a:r>
              <a:rPr lang="fr-FR" sz="1500" dirty="0" err="1"/>
              <a:t>research</a:t>
            </a:r>
            <a:r>
              <a:rPr lang="fr-FR" sz="1500" dirty="0"/>
              <a:t> and innovation + </a:t>
            </a:r>
            <a:r>
              <a:rPr lang="fr-FR" sz="1500" dirty="0" err="1"/>
              <a:t>Presidents</a:t>
            </a:r>
            <a:r>
              <a:rPr lang="fr-FR" sz="1500" dirty="0"/>
              <a:t> of major </a:t>
            </a:r>
            <a:r>
              <a:rPr lang="fr-FR" sz="1500" dirty="0" err="1"/>
              <a:t>resarch</a:t>
            </a:r>
            <a:r>
              <a:rPr lang="fr-FR" sz="1500" dirty="0"/>
              <a:t> </a:t>
            </a:r>
            <a:r>
              <a:rPr lang="fr-FR" sz="1500" dirty="0" err="1"/>
              <a:t>performing</a:t>
            </a:r>
            <a:r>
              <a:rPr lang="fr-FR" sz="1500" dirty="0"/>
              <a:t> organisations + </a:t>
            </a:r>
            <a:r>
              <a:rPr lang="fr-FR" sz="1500" dirty="0" err="1"/>
              <a:t>Presidents</a:t>
            </a:r>
            <a:r>
              <a:rPr lang="fr-FR" sz="1500" dirty="0"/>
              <a:t> of major </a:t>
            </a:r>
            <a:r>
              <a:rPr lang="fr-FR" sz="1500" dirty="0" err="1"/>
              <a:t>universities</a:t>
            </a:r>
            <a:endParaRPr lang="fr-FR" sz="15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9B14FB-C766-8643-B5DB-91F32A087026}"/>
              </a:ext>
            </a:extLst>
          </p:cNvPr>
          <p:cNvSpPr txBox="1"/>
          <p:nvPr/>
        </p:nvSpPr>
        <p:spPr>
          <a:xfrm>
            <a:off x="36329" y="2207602"/>
            <a:ext cx="123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14 people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CA78DC-7BE7-5146-A9D5-652C8A30A653}"/>
              </a:ext>
            </a:extLst>
          </p:cNvPr>
          <p:cNvSpPr txBox="1"/>
          <p:nvPr/>
        </p:nvSpPr>
        <p:spPr>
          <a:xfrm>
            <a:off x="41645" y="3077869"/>
            <a:ext cx="123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24 people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E8A4F9-C52C-2141-A29A-00FDE3AC08A7}"/>
              </a:ext>
            </a:extLst>
          </p:cNvPr>
          <p:cNvSpPr txBox="1"/>
          <p:nvPr/>
        </p:nvSpPr>
        <p:spPr>
          <a:xfrm>
            <a:off x="19736" y="4256855"/>
            <a:ext cx="123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80 people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C82997-A1CB-0E44-A2FC-787304071D22}"/>
              </a:ext>
            </a:extLst>
          </p:cNvPr>
          <p:cNvSpPr txBox="1"/>
          <p:nvPr/>
        </p:nvSpPr>
        <p:spPr>
          <a:xfrm>
            <a:off x="4432" y="5308252"/>
            <a:ext cx="13990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/>
              <a:t>300 people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F2CBF-1504-4F4E-A6F1-35719621E1B3}"/>
              </a:ext>
            </a:extLst>
          </p:cNvPr>
          <p:cNvSpPr txBox="1"/>
          <p:nvPr/>
        </p:nvSpPr>
        <p:spPr>
          <a:xfrm>
            <a:off x="5230342" y="3166463"/>
            <a:ext cx="36691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500" dirty="0" err="1"/>
              <a:t>Representative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 all organisations in the </a:t>
            </a:r>
            <a:r>
              <a:rPr lang="fr-FR" sz="1500" dirty="0" err="1"/>
              <a:t>board</a:t>
            </a:r>
            <a:r>
              <a:rPr lang="fr-FR" sz="1500" dirty="0"/>
              <a:t> + experts </a:t>
            </a:r>
            <a:r>
              <a:rPr lang="fr-FR" sz="1500" dirty="0" err="1"/>
              <a:t>coming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the permanent groups.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4B805F-2C11-724F-BB9D-848D1B1E216F}"/>
              </a:ext>
            </a:extLst>
          </p:cNvPr>
          <p:cNvSpPr txBox="1"/>
          <p:nvPr/>
        </p:nvSpPr>
        <p:spPr>
          <a:xfrm>
            <a:off x="5244667" y="4123065"/>
            <a:ext cx="37495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500" dirty="0"/>
              <a:t>4 groups : Publications, </a:t>
            </a:r>
            <a:r>
              <a:rPr lang="fr-FR" sz="1500" dirty="0" err="1"/>
              <a:t>Research</a:t>
            </a:r>
            <a:r>
              <a:rPr lang="fr-FR" sz="1500" dirty="0"/>
              <a:t> data, </a:t>
            </a:r>
            <a:r>
              <a:rPr lang="fr-FR" sz="1500" dirty="0" err="1"/>
              <a:t>Skills</a:t>
            </a:r>
            <a:r>
              <a:rPr lang="fr-FR" sz="1500" dirty="0"/>
              <a:t>, </a:t>
            </a:r>
            <a:r>
              <a:rPr lang="fr-FR" sz="1500" dirty="0" err="1"/>
              <a:t>European</a:t>
            </a:r>
            <a:r>
              <a:rPr lang="fr-FR" sz="1500" dirty="0"/>
              <a:t> and International coordination. </a:t>
            </a:r>
            <a:r>
              <a:rPr lang="fr-FR" sz="1500" dirty="0" err="1"/>
              <a:t>Special</a:t>
            </a:r>
            <a:r>
              <a:rPr lang="fr-FR" sz="1500" dirty="0"/>
              <a:t> </a:t>
            </a:r>
            <a:r>
              <a:rPr lang="fr-FR" sz="1500" dirty="0" err="1"/>
              <a:t>interest</a:t>
            </a:r>
            <a:r>
              <a:rPr lang="fr-FR" sz="1500" dirty="0"/>
              <a:t> groups as </a:t>
            </a:r>
            <a:r>
              <a:rPr lang="fr-FR" sz="1500" dirty="0" err="1"/>
              <a:t>often</a:t>
            </a:r>
            <a:r>
              <a:rPr lang="fr-FR" sz="1500" dirty="0"/>
              <a:t> as </a:t>
            </a:r>
            <a:r>
              <a:rPr lang="fr-FR" sz="1500" dirty="0" err="1"/>
              <a:t>needed</a:t>
            </a:r>
            <a:r>
              <a:rPr lang="fr-FR" sz="1500" dirty="0"/>
              <a:t>.</a:t>
            </a:r>
            <a:endParaRPr lang="fr-FR" sz="15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6CBA41-8E3D-DF41-BF7E-9252C1D51E5C}"/>
              </a:ext>
            </a:extLst>
          </p:cNvPr>
          <p:cNvSpPr txBox="1"/>
          <p:nvPr/>
        </p:nvSpPr>
        <p:spPr>
          <a:xfrm>
            <a:off x="5244667" y="5136956"/>
            <a:ext cx="3749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dirty="0"/>
              <a:t>Public call for </a:t>
            </a:r>
            <a:r>
              <a:rPr lang="fr-FR" sz="1500" dirty="0" err="1"/>
              <a:t>interest</a:t>
            </a:r>
            <a:r>
              <a:rPr lang="fr-FR" sz="1500" dirty="0"/>
              <a:t>. 50% </a:t>
            </a:r>
            <a:r>
              <a:rPr lang="fr-FR" sz="1500" dirty="0" err="1"/>
              <a:t>researchers</a:t>
            </a:r>
            <a:r>
              <a:rPr lang="fr-FR" sz="1500" dirty="0"/>
              <a:t>. 41% STM. 48% </a:t>
            </a:r>
            <a:r>
              <a:rPr lang="fr-FR" sz="1500" dirty="0" err="1"/>
              <a:t>universities</a:t>
            </a:r>
            <a:r>
              <a:rPr lang="fr-FR" sz="1500" dirty="0"/>
              <a:t>. 55% </a:t>
            </a:r>
            <a:r>
              <a:rPr lang="fr-FR" sz="1500" dirty="0" err="1"/>
              <a:t>women</a:t>
            </a:r>
            <a:r>
              <a:rPr lang="fr-FR" sz="1500" dirty="0"/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65FB4D3-0260-B745-9F1B-C88597DC1E01}"/>
              </a:ext>
            </a:extLst>
          </p:cNvPr>
          <p:cNvSpPr txBox="1"/>
          <p:nvPr/>
        </p:nvSpPr>
        <p:spPr>
          <a:xfrm>
            <a:off x="431506" y="991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800" b="1" dirty="0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F931DCCE-A46A-A94C-BECB-2270CF11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French Open Science </a:t>
            </a:r>
            <a:r>
              <a:rPr lang="fr-FR" b="1" dirty="0" err="1"/>
              <a:t>Committee</a:t>
            </a:r>
            <a:br>
              <a:rPr lang="fr-FR" b="1" dirty="0"/>
            </a:br>
            <a:r>
              <a:rPr lang="fr-FR" sz="1800" b="1" dirty="0"/>
              <a:t>Comité pour la science ouverte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2DFD15-77AC-2745-B020-457D0C8E0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338" y="5990241"/>
            <a:ext cx="1637012" cy="5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2CD15-46F4-1740-932E-CA5FBB89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Missions of the French Open Science </a:t>
            </a:r>
            <a:r>
              <a:rPr lang="fr-FR" dirty="0" err="1"/>
              <a:t>Committee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CF24D-AF72-E94C-BF06-E14F5D274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sz="2000" i="1" dirty="0"/>
              <a:t>A – Open Science </a:t>
            </a:r>
            <a:r>
              <a:rPr lang="fr-FR" sz="2000" i="1" dirty="0" err="1"/>
              <a:t>Steering</a:t>
            </a:r>
            <a:r>
              <a:rPr lang="fr-FR" sz="2000" i="1" dirty="0"/>
              <a:t> </a:t>
            </a:r>
            <a:r>
              <a:rPr lang="fr-FR" sz="2000" i="1" dirty="0" err="1"/>
              <a:t>Committee</a:t>
            </a:r>
            <a:r>
              <a:rPr lang="fr-FR" sz="2000" i="1" dirty="0"/>
              <a:t> </a:t>
            </a:r>
            <a:br>
              <a:rPr lang="fr-FR" sz="2000" i="1" dirty="0"/>
            </a:br>
            <a:br>
              <a:rPr lang="fr-FR" sz="2000" i="1" dirty="0"/>
            </a:br>
            <a:r>
              <a:rPr lang="fr-FR" sz="2000" u="sng" dirty="0" err="1"/>
              <a:t>Make</a:t>
            </a:r>
            <a:r>
              <a:rPr lang="fr-FR" sz="2000" u="sng" dirty="0"/>
              <a:t> </a:t>
            </a:r>
            <a:r>
              <a:rPr lang="fr-FR" sz="2000" u="sng" dirty="0" err="1"/>
              <a:t>decisions</a:t>
            </a:r>
            <a:r>
              <a:rPr lang="fr-FR" sz="2000" dirty="0"/>
              <a:t> about</a:t>
            </a:r>
          </a:p>
          <a:p>
            <a:pPr lvl="1"/>
            <a:r>
              <a:rPr lang="fr-FR" sz="1600" dirty="0"/>
              <a:t>National Open Science </a:t>
            </a:r>
            <a:r>
              <a:rPr lang="fr-FR" sz="1600" dirty="0" err="1"/>
              <a:t>Fund</a:t>
            </a:r>
            <a:r>
              <a:rPr lang="fr-FR" sz="1600" dirty="0"/>
              <a:t>,</a:t>
            </a:r>
          </a:p>
          <a:p>
            <a:pPr lvl="1"/>
            <a:r>
              <a:rPr lang="fr-FR" sz="1600" dirty="0" err="1"/>
              <a:t>Funding</a:t>
            </a:r>
            <a:r>
              <a:rPr lang="fr-FR" sz="1600" dirty="0"/>
              <a:t> </a:t>
            </a:r>
            <a:r>
              <a:rPr lang="fr-FR" sz="1600" dirty="0" err="1"/>
              <a:t>mechanisms</a:t>
            </a:r>
            <a:r>
              <a:rPr lang="fr-FR" sz="1600" dirty="0"/>
              <a:t>,</a:t>
            </a:r>
          </a:p>
          <a:p>
            <a:pPr lvl="1"/>
            <a:r>
              <a:rPr lang="fr-FR" sz="1600" dirty="0" err="1"/>
              <a:t>Policies</a:t>
            </a:r>
            <a:r>
              <a:rPr lang="fr-FR" sz="1600" dirty="0"/>
              <a:t> and </a:t>
            </a:r>
            <a:r>
              <a:rPr lang="fr-FR" sz="1600" dirty="0" err="1"/>
              <a:t>priorities</a:t>
            </a:r>
            <a:r>
              <a:rPr lang="fr-FR" sz="1600" dirty="0"/>
              <a:t>.</a:t>
            </a:r>
          </a:p>
          <a:p>
            <a:endParaRPr lang="fr-FR" sz="2000" i="1" dirty="0"/>
          </a:p>
          <a:p>
            <a:r>
              <a:rPr lang="fr-FR" sz="2000" i="1" dirty="0"/>
              <a:t>B – </a:t>
            </a:r>
            <a:r>
              <a:rPr lang="fr-FR" sz="2000" i="1" dirty="0" err="1"/>
              <a:t>Executive</a:t>
            </a:r>
            <a:r>
              <a:rPr lang="fr-FR" sz="2000" i="1" dirty="0"/>
              <a:t> </a:t>
            </a:r>
            <a:r>
              <a:rPr lang="fr-FR" sz="2000" i="1" dirty="0" err="1"/>
              <a:t>board</a:t>
            </a:r>
            <a:r>
              <a:rPr lang="fr-FR" sz="2000" dirty="0"/>
              <a:t> </a:t>
            </a:r>
            <a:br>
              <a:rPr lang="fr-FR" sz="2000" dirty="0"/>
            </a:br>
            <a:br>
              <a:rPr lang="fr-FR" sz="2000" dirty="0"/>
            </a:br>
            <a:r>
              <a:rPr lang="fr-FR" sz="2000" u="sng" dirty="0" err="1"/>
              <a:t>Coordinate</a:t>
            </a:r>
            <a:r>
              <a:rPr lang="fr-FR" sz="2000" dirty="0"/>
              <a:t> institutions in </a:t>
            </a:r>
            <a:r>
              <a:rPr lang="fr-FR" sz="2000" dirty="0" err="1"/>
              <a:t>order</a:t>
            </a:r>
            <a:r>
              <a:rPr lang="fr-FR" sz="2000" dirty="0"/>
              <a:t> to </a:t>
            </a:r>
            <a:r>
              <a:rPr lang="fr-FR" sz="2000" dirty="0" err="1"/>
              <a:t>implement</a:t>
            </a:r>
            <a:r>
              <a:rPr lang="fr-FR" sz="2000" dirty="0"/>
              <a:t> the National Open Science Plan.</a:t>
            </a:r>
          </a:p>
          <a:p>
            <a:endParaRPr lang="fr-FR" sz="2000" i="1" dirty="0"/>
          </a:p>
          <a:p>
            <a:r>
              <a:rPr lang="fr-FR" sz="2000" i="1" dirty="0"/>
              <a:t>C – </a:t>
            </a:r>
            <a:r>
              <a:rPr lang="fr-FR" sz="2000" i="1" dirty="0" err="1"/>
              <a:t>Working</a:t>
            </a:r>
            <a:r>
              <a:rPr lang="fr-FR" sz="2000" i="1" dirty="0"/>
              <a:t> Groups</a:t>
            </a:r>
            <a:br>
              <a:rPr lang="fr-FR" sz="2000" i="1" dirty="0"/>
            </a:br>
            <a:br>
              <a:rPr lang="fr-FR" sz="2000" i="1" dirty="0"/>
            </a:br>
            <a:r>
              <a:rPr lang="fr-FR" sz="2000" u="sng" dirty="0"/>
              <a:t>Recommandations</a:t>
            </a:r>
            <a:r>
              <a:rPr lang="fr-FR" sz="2000" dirty="0"/>
              <a:t>, user guides, </a:t>
            </a:r>
            <a:r>
              <a:rPr lang="fr-FR" sz="2000" dirty="0" err="1"/>
              <a:t>advices</a:t>
            </a:r>
            <a:r>
              <a:rPr lang="fr-FR" sz="2000" dirty="0"/>
              <a:t>, best practices, </a:t>
            </a:r>
            <a:r>
              <a:rPr lang="fr-FR" sz="2000" dirty="0" err="1"/>
              <a:t>concerning</a:t>
            </a:r>
            <a:r>
              <a:rPr lang="fr-FR" sz="2000" dirty="0"/>
              <a:t> the </a:t>
            </a:r>
            <a:r>
              <a:rPr lang="fr-FR" sz="2000" dirty="0" err="1"/>
              <a:t>different</a:t>
            </a:r>
            <a:r>
              <a:rPr lang="fr-FR" sz="2000" dirty="0"/>
              <a:t> topics of the National Open Science Plan.</a:t>
            </a:r>
          </a:p>
          <a:p>
            <a:endParaRPr lang="fr-FR" sz="2000" i="1" dirty="0"/>
          </a:p>
          <a:p>
            <a:r>
              <a:rPr lang="fr-FR" sz="2000" i="1" dirty="0"/>
              <a:t>D – Open Science Forum</a:t>
            </a:r>
          </a:p>
          <a:p>
            <a:pPr lvl="1"/>
            <a:r>
              <a:rPr lang="fr-FR" sz="1600" u="sng" dirty="0"/>
              <a:t>Feedbacks</a:t>
            </a:r>
            <a:r>
              <a:rPr lang="fr-FR" sz="1600" dirty="0"/>
              <a:t> about the documents </a:t>
            </a:r>
            <a:r>
              <a:rPr lang="fr-FR" sz="1600" dirty="0" err="1"/>
              <a:t>produced</a:t>
            </a:r>
            <a:r>
              <a:rPr lang="fr-FR" sz="1600" dirty="0"/>
              <a:t> by the groups</a:t>
            </a:r>
          </a:p>
          <a:p>
            <a:pPr lvl="1"/>
            <a:r>
              <a:rPr lang="fr-FR" sz="1600" u="sng" dirty="0"/>
              <a:t>Questions and </a:t>
            </a:r>
            <a:r>
              <a:rPr lang="fr-FR" sz="1600" u="sng" dirty="0" err="1"/>
              <a:t>ideas</a:t>
            </a:r>
            <a:r>
              <a:rPr lang="fr-FR" sz="1600" u="sng" dirty="0"/>
              <a:t> </a:t>
            </a:r>
            <a:r>
              <a:rPr lang="fr-FR" sz="1600" u="sng" dirty="0" err="1"/>
              <a:t>coming</a:t>
            </a:r>
            <a:r>
              <a:rPr lang="fr-FR" sz="1600" u="sng" dirty="0"/>
              <a:t> </a:t>
            </a:r>
            <a:r>
              <a:rPr lang="fr-FR" sz="1600" u="sng" dirty="0" err="1"/>
              <a:t>from</a:t>
            </a:r>
            <a:r>
              <a:rPr lang="fr-FR" sz="1600" u="sng" dirty="0"/>
              <a:t> the </a:t>
            </a:r>
            <a:r>
              <a:rPr lang="fr-FR" sz="1600" u="sng" dirty="0" err="1"/>
              <a:t>research</a:t>
            </a:r>
            <a:r>
              <a:rPr lang="fr-FR" sz="1600" u="sng" dirty="0"/>
              <a:t> </a:t>
            </a:r>
            <a:r>
              <a:rPr lang="fr-FR" sz="1600" u="sng" dirty="0" err="1"/>
              <a:t>communities</a:t>
            </a:r>
            <a:r>
              <a:rPr lang="fr-FR" sz="1600" u="sng" dirty="0"/>
              <a:t>.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336466-A3C1-854D-A6B1-B48CDB7E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338" y="5990241"/>
            <a:ext cx="1637012" cy="5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1209C-8DA3-4E49-AD47-00F241D0E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added</a:t>
            </a:r>
            <a:r>
              <a:rPr lang="fr-FR" dirty="0">
                <a:solidFill>
                  <a:schemeClr val="bg1"/>
                </a:solidFill>
              </a:rPr>
              <a:t> value of NOSC 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7DCDC70-99ED-C84F-B255-1B89F57EC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i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Network of open science coordination</a:t>
            </a:r>
          </a:p>
        </p:txBody>
      </p:sp>
    </p:spTree>
    <p:extLst>
      <p:ext uri="{BB962C8B-B14F-4D97-AF65-F5344CB8AC3E}">
        <p14:creationId xmlns:p14="http://schemas.microsoft.com/office/powerpoint/2010/main" val="54506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877373-C627-5048-AC1B-1F5A6FBB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Interconnect</a:t>
            </a:r>
            <a:r>
              <a:rPr lang="fr-FR" dirty="0">
                <a:solidFill>
                  <a:schemeClr val="bg1"/>
                </a:solidFill>
              </a:rPr>
              <a:t> the National Open Science </a:t>
            </a:r>
            <a:r>
              <a:rPr lang="fr-FR" dirty="0" err="1">
                <a:solidFill>
                  <a:schemeClr val="bg1"/>
                </a:solidFill>
              </a:rPr>
              <a:t>Committees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6AD2F6-845B-0344-AFC9-6BB8DA7CA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90" y="1670811"/>
            <a:ext cx="6764020" cy="5037036"/>
          </a:xfrm>
          <a:prstGeom prst="rect">
            <a:avLst/>
          </a:prstGeom>
          <a:effectLst>
            <a:outerShdw blurRad="50800" dist="127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23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9EB8B-7DFD-3746-9259-2F39ECFE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548215" cy="2083301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Cooperate</a:t>
            </a:r>
            <a:r>
              <a:rPr lang="fr-FR" dirty="0">
                <a:solidFill>
                  <a:schemeClr val="bg1"/>
                </a:solidFill>
              </a:rPr>
              <a:t> for a </a:t>
            </a:r>
            <a:r>
              <a:rPr lang="fr-FR" dirty="0" err="1">
                <a:solidFill>
                  <a:schemeClr val="bg1"/>
                </a:solidFill>
              </a:rPr>
              <a:t>better</a:t>
            </a:r>
            <a:r>
              <a:rPr lang="fr-FR" dirty="0">
                <a:solidFill>
                  <a:schemeClr val="bg1"/>
                </a:solidFill>
              </a:rPr>
              <a:t> communication about Open Science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812865-3503-5C4B-871B-70718C06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31233"/>
            <a:ext cx="5421630" cy="354573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https://www.ouvrirlascience.fr/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https://www.openscience.nl/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https://www.openscience.fi/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http://norf-ireland.net/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Etc.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A83A3B-B926-F546-9670-1408DA70D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147" y="365126"/>
            <a:ext cx="2477954" cy="14630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785EB1-4984-EE41-A200-584AB111A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442" y="1937594"/>
            <a:ext cx="2489659" cy="14699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8B2F02-21E8-2644-8173-5100BBFBA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442" y="3516973"/>
            <a:ext cx="2487124" cy="13659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2AC525-FB61-F847-901D-F25373A1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4147" y="4992402"/>
            <a:ext cx="2489659" cy="13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6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A8C36-315A-C543-8DEB-FF024CF4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Help the National Chief </a:t>
            </a:r>
            <a:r>
              <a:rPr lang="fr-FR" dirty="0" err="1">
                <a:solidFill>
                  <a:schemeClr val="bg1"/>
                </a:solidFill>
              </a:rPr>
              <a:t>Research</a:t>
            </a:r>
            <a:r>
              <a:rPr lang="fr-FR" dirty="0">
                <a:solidFill>
                  <a:schemeClr val="bg1"/>
                </a:solidFill>
              </a:rPr>
              <a:t> Data </a:t>
            </a:r>
            <a:r>
              <a:rPr lang="fr-FR" dirty="0" err="1">
                <a:solidFill>
                  <a:schemeClr val="bg1"/>
                </a:solidFill>
              </a:rPr>
              <a:t>Officers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680742-87A0-F743-8D2F-479A938CB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Help </a:t>
            </a:r>
            <a:r>
              <a:rPr lang="fr-FR" dirty="0" err="1">
                <a:solidFill>
                  <a:schemeClr val="bg1"/>
                </a:solidFill>
              </a:rPr>
              <a:t>each</a:t>
            </a:r>
            <a:r>
              <a:rPr lang="fr-FR" dirty="0">
                <a:solidFill>
                  <a:schemeClr val="bg1"/>
                </a:solidFill>
              </a:rPr>
              <a:t> country to appoint a Chief </a:t>
            </a:r>
            <a:r>
              <a:rPr lang="fr-FR" dirty="0" err="1">
                <a:solidFill>
                  <a:schemeClr val="bg1"/>
                </a:solidFill>
              </a:rPr>
              <a:t>Research</a:t>
            </a:r>
            <a:r>
              <a:rPr lang="fr-FR" dirty="0">
                <a:solidFill>
                  <a:schemeClr val="bg1"/>
                </a:solidFill>
              </a:rPr>
              <a:t> Data </a:t>
            </a:r>
            <a:r>
              <a:rPr lang="fr-FR" dirty="0" err="1">
                <a:solidFill>
                  <a:schemeClr val="bg1"/>
                </a:solidFill>
              </a:rPr>
              <a:t>Officers</a:t>
            </a:r>
            <a:r>
              <a:rPr lang="fr-FR" dirty="0">
                <a:solidFill>
                  <a:schemeClr val="bg1"/>
                </a:solidFill>
              </a:rPr>
              <a:t> at national </a:t>
            </a:r>
            <a:r>
              <a:rPr lang="fr-FR" dirty="0" err="1">
                <a:solidFill>
                  <a:schemeClr val="bg1"/>
                </a:solidFill>
              </a:rPr>
              <a:t>level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Help to </a:t>
            </a:r>
            <a:r>
              <a:rPr lang="fr-FR" dirty="0" err="1">
                <a:solidFill>
                  <a:schemeClr val="bg1"/>
                </a:solidFill>
              </a:rPr>
              <a:t>create</a:t>
            </a:r>
            <a:r>
              <a:rPr lang="fr-FR" dirty="0">
                <a:solidFill>
                  <a:schemeClr val="bg1"/>
                </a:solidFill>
              </a:rPr>
              <a:t> a coordination of CRDO</a:t>
            </a:r>
          </a:p>
        </p:txBody>
      </p:sp>
    </p:spTree>
    <p:extLst>
      <p:ext uri="{BB962C8B-B14F-4D97-AF65-F5344CB8AC3E}">
        <p14:creationId xmlns:p14="http://schemas.microsoft.com/office/powerpoint/2010/main" val="18835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B2EAC3-336F-6541-805D-DC2B3715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ANR Flash call for open science and </a:t>
            </a:r>
            <a:r>
              <a:rPr lang="fr-FR" dirty="0" err="1">
                <a:solidFill>
                  <a:schemeClr val="bg1"/>
                </a:solidFill>
              </a:rPr>
              <a:t>research</a:t>
            </a:r>
            <a:r>
              <a:rPr lang="fr-FR" dirty="0">
                <a:solidFill>
                  <a:schemeClr val="bg1"/>
                </a:solidFill>
              </a:rPr>
              <a:t> data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424A9-AC83-794F-BE50-67A7825E6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Why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a national call in 2020 ? </a:t>
            </a:r>
          </a:p>
          <a:p>
            <a:r>
              <a:rPr lang="fr-FR" dirty="0">
                <a:solidFill>
                  <a:schemeClr val="bg1"/>
                </a:solidFill>
              </a:rPr>
              <a:t>There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room for a </a:t>
            </a:r>
            <a:r>
              <a:rPr lang="fr-FR" dirty="0" err="1">
                <a:solidFill>
                  <a:schemeClr val="bg1"/>
                </a:solidFill>
              </a:rPr>
              <a:t>multilateral</a:t>
            </a:r>
            <a:r>
              <a:rPr lang="fr-FR" dirty="0">
                <a:solidFill>
                  <a:schemeClr val="bg1"/>
                </a:solidFill>
              </a:rPr>
              <a:t> call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DBC015-51A1-2F42-A271-994DCB29E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54" y="2914411"/>
            <a:ext cx="7212291" cy="10828711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E1709573-423A-FE48-B0A5-D22A6A5E5C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2" y="0"/>
            <a:ext cx="4793910" cy="67759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182B29-BC35-5046-98E9-426C7425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962" y="643313"/>
            <a:ext cx="3912353" cy="3540447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</a:rPr>
              <a:t>Third commitment: be part of a sustainable European and international open science dynamic</a:t>
            </a:r>
            <a:endParaRPr lang="fr-FR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2E1F2-156F-1F48-9819-959A67041750}"/>
              </a:ext>
            </a:extLst>
          </p:cNvPr>
          <p:cNvSpPr/>
          <p:nvPr/>
        </p:nvSpPr>
        <p:spPr>
          <a:xfrm>
            <a:off x="4912961" y="4827073"/>
            <a:ext cx="39123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400"/>
              </a:spcAft>
            </a:pPr>
            <a:r>
              <a:rPr lang="en-GB" sz="2400" i="1" dirty="0">
                <a:solidFill>
                  <a:srgbClr val="666666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“France is committed to making open science a normal, everyday practice for researchers” </a:t>
            </a:r>
            <a:br>
              <a:rPr lang="en-GB" sz="2400" i="1" dirty="0">
                <a:solidFill>
                  <a:srgbClr val="666666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</a:br>
            <a:endParaRPr lang="fr-FR" sz="1600" i="1" dirty="0">
              <a:solidFill>
                <a:srgbClr val="666666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0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CF80A-22F2-1D40-819E-51692853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Roadmap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614B3B-C198-5B49-BFE4-6FAFBA32F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7. Develop </a:t>
            </a:r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open science skills</a:t>
            </a: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, especially in postgraduate schools.</a:t>
            </a:r>
            <a:endParaRPr lang="fr-FR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8. Encourage universities and research performing organisations to adopt </a:t>
            </a:r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open science policies</a:t>
            </a: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fr-FR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9. Actively </a:t>
            </a:r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contribute to structuring European 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Open Science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landscape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National plan for open science (NL)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42687" cy="685800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33E5FA-E7BA-C042-8415-7A946CDEB04F}"/>
              </a:ext>
            </a:extLst>
          </p:cNvPr>
          <p:cNvSpPr/>
          <p:nvPr/>
        </p:nvSpPr>
        <p:spPr>
          <a:xfrm>
            <a:off x="423492" y="5103674"/>
            <a:ext cx="476843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The National Plan Open Science </a:t>
            </a:r>
            <a:r>
              <a:rPr lang="fr-FR" dirty="0" err="1">
                <a:solidFill>
                  <a:schemeClr val="bg1"/>
                </a:solidFill>
              </a:rPr>
              <a:t>concentrates</a:t>
            </a:r>
            <a:r>
              <a:rPr lang="fr-FR" dirty="0">
                <a:solidFill>
                  <a:schemeClr val="bg1"/>
                </a:solidFill>
              </a:rPr>
              <a:t> on </a:t>
            </a:r>
            <a:r>
              <a:rPr lang="fr-FR" dirty="0" err="1">
                <a:solidFill>
                  <a:schemeClr val="bg1"/>
                </a:solidFill>
              </a:rPr>
              <a:t>three</a:t>
            </a:r>
            <a:r>
              <a:rPr lang="fr-FR" dirty="0">
                <a:solidFill>
                  <a:schemeClr val="bg1"/>
                </a:solidFill>
              </a:rPr>
              <a:t> key areas: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Promoting</a:t>
            </a:r>
            <a:r>
              <a:rPr lang="fr-FR" dirty="0">
                <a:solidFill>
                  <a:schemeClr val="bg1"/>
                </a:solidFill>
              </a:rPr>
              <a:t> open </a:t>
            </a:r>
            <a:r>
              <a:rPr lang="fr-FR" dirty="0" err="1">
                <a:solidFill>
                  <a:schemeClr val="bg1"/>
                </a:solidFill>
              </a:rPr>
              <a:t>access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scientific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publications</a:t>
            </a:r>
            <a:r>
              <a:rPr lang="fr-FR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Promoting</a:t>
            </a:r>
            <a:r>
              <a:rPr lang="fr-FR" dirty="0">
                <a:solidFill>
                  <a:schemeClr val="bg1"/>
                </a:solidFill>
              </a:rPr>
              <a:t> optimal use and </a:t>
            </a:r>
            <a:r>
              <a:rPr lang="fr-FR" dirty="0" err="1">
                <a:solidFill>
                  <a:schemeClr val="bg1"/>
                </a:solidFill>
              </a:rPr>
              <a:t>reuse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i="1" dirty="0" err="1">
                <a:solidFill>
                  <a:schemeClr val="bg1"/>
                </a:solidFill>
              </a:rPr>
              <a:t>research</a:t>
            </a:r>
            <a:r>
              <a:rPr lang="fr-FR" i="1" dirty="0">
                <a:solidFill>
                  <a:schemeClr val="bg1"/>
                </a:solidFill>
              </a:rPr>
              <a:t> data</a:t>
            </a:r>
            <a:r>
              <a:rPr lang="fr-FR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Adapting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evaluation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award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systems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bring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them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into</a:t>
            </a:r>
            <a:r>
              <a:rPr lang="fr-FR" dirty="0">
                <a:solidFill>
                  <a:schemeClr val="bg1"/>
                </a:solidFill>
              </a:rPr>
              <a:t> line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the objectives of open science (</a:t>
            </a:r>
            <a:r>
              <a:rPr lang="fr-FR" i="1" dirty="0" err="1">
                <a:solidFill>
                  <a:schemeClr val="bg1"/>
                </a:solidFill>
              </a:rPr>
              <a:t>reward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systems</a:t>
            </a:r>
            <a:r>
              <a:rPr lang="fr-FR" dirty="0">
                <a:solidFill>
                  <a:schemeClr val="bg1"/>
                </a:solidFill>
              </a:rPr>
              <a:t>).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4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1209C-8DA3-4E49-AD47-00F241D0E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added</a:t>
            </a:r>
            <a:r>
              <a:rPr lang="fr-FR" dirty="0">
                <a:solidFill>
                  <a:schemeClr val="bg1"/>
                </a:solidFill>
              </a:rPr>
              <a:t> value of NOSC 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7DCDC70-99ED-C84F-B255-1B89F57EC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i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Network of open science coordination</a:t>
            </a:r>
          </a:p>
        </p:txBody>
      </p:sp>
    </p:spTree>
    <p:extLst>
      <p:ext uri="{BB962C8B-B14F-4D97-AF65-F5344CB8AC3E}">
        <p14:creationId xmlns:p14="http://schemas.microsoft.com/office/powerpoint/2010/main" val="4041895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A751C-A9E5-034F-995C-FACA9061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Share and translate training </a:t>
            </a:r>
            <a:r>
              <a:rPr lang="fr-FR" sz="4000" dirty="0" err="1">
                <a:solidFill>
                  <a:schemeClr val="bg1"/>
                </a:solidFill>
              </a:rPr>
              <a:t>material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44B238-5209-1F40-9C70-719DD611D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602" y="1492569"/>
            <a:ext cx="6322796" cy="4908838"/>
          </a:xfrm>
          <a:effectLst>
            <a:outerShdw blurRad="50800" dist="1143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435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0D45C-927C-E246-B548-62A84C59A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Accelerate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writing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spreading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implementation</a:t>
            </a:r>
            <a:r>
              <a:rPr lang="fr-FR" dirty="0">
                <a:solidFill>
                  <a:schemeClr val="bg1"/>
                </a:solidFill>
              </a:rPr>
              <a:t> of best practices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078C74-7DF9-5645-9E48-DFAF61356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496" y="1882775"/>
            <a:ext cx="5602504" cy="4736328"/>
          </a:xfrm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153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67044-412F-4543-A207-08C3BBCC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Help </a:t>
            </a:r>
            <a:r>
              <a:rPr lang="fr-FR" dirty="0" err="1">
                <a:solidFill>
                  <a:schemeClr val="bg1"/>
                </a:solidFill>
              </a:rPr>
              <a:t>each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others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write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implement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i="1" dirty="0">
                <a:solidFill>
                  <a:schemeClr val="bg1"/>
                </a:solidFill>
              </a:rPr>
              <a:t>update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our</a:t>
            </a:r>
            <a:r>
              <a:rPr lang="fr-FR" dirty="0">
                <a:solidFill>
                  <a:schemeClr val="bg1"/>
                </a:solidFill>
              </a:rPr>
              <a:t> national plans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1B49AD-D1A5-9D43-8B08-B74F570F9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82" y="1825625"/>
            <a:ext cx="2025118" cy="2865798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F79E0C-6F1F-5A47-9CCD-1756FB107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63" y="1823153"/>
            <a:ext cx="2189519" cy="286827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CC0E4B-41D8-CD4B-928E-2AA0EB9C5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490" y="1815861"/>
            <a:ext cx="2032018" cy="287556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576641-C4A5-DC46-9456-44F3C58FA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479" y="1823153"/>
            <a:ext cx="2029276" cy="286827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397D6C-5BB9-B347-B7F4-6C8773672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07" y="3862192"/>
            <a:ext cx="2026865" cy="286827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5EB9807-DB73-6144-91FC-9745AFBC6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880" y="3862192"/>
            <a:ext cx="2035925" cy="284074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C06851-E461-B34F-99D7-D9E50E29F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413" y="3862192"/>
            <a:ext cx="2035925" cy="284074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676771-C2A4-3B4C-A628-F31DAB71D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946" y="3862192"/>
            <a:ext cx="2035925" cy="284074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4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4AD63-4CCB-CA44-B6AC-BB327F21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7"/>
            <a:ext cx="9144000" cy="1325563"/>
          </a:xfrm>
          <a:noFill/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Contribute</a:t>
            </a:r>
            <a:r>
              <a:rPr lang="fr-FR" sz="3600" dirty="0">
                <a:solidFill>
                  <a:schemeClr val="bg1"/>
                </a:solidFill>
              </a:rPr>
              <a:t> to the EU coordination effort and initiatives : open science </a:t>
            </a:r>
            <a:r>
              <a:rPr lang="fr-FR" sz="3600" dirty="0" err="1">
                <a:solidFill>
                  <a:schemeClr val="bg1"/>
                </a:solidFill>
              </a:rPr>
              <a:t>policy</a:t>
            </a:r>
            <a:r>
              <a:rPr lang="fr-FR" sz="3600" dirty="0">
                <a:solidFill>
                  <a:schemeClr val="bg1"/>
                </a:solidFill>
              </a:rPr>
              <a:t>, EOSC, OSM, etc.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D65334-3AE6-3C4C-9BE1-0E4253CE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64464"/>
            <a:ext cx="2914650" cy="419045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6F5FA4-715C-5543-B97F-582BA9930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27" y="1764463"/>
            <a:ext cx="5579429" cy="4190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916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59438-D3E2-6748-BE18-8E8BD2DB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864"/>
            <a:ext cx="9144000" cy="4327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C84AD63-4CCB-CA44-B6AC-BB327F21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7"/>
            <a:ext cx="9144000" cy="1325563"/>
          </a:xfrm>
          <a:noFill/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Embed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our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policies</a:t>
            </a:r>
            <a:r>
              <a:rPr lang="fr-FR" sz="3600" dirty="0">
                <a:solidFill>
                  <a:schemeClr val="bg1"/>
                </a:solidFill>
              </a:rPr>
              <a:t> and </a:t>
            </a:r>
            <a:r>
              <a:rPr lang="fr-FR" sz="3600" dirty="0" err="1">
                <a:solidFill>
                  <a:schemeClr val="bg1"/>
                </a:solidFill>
              </a:rPr>
              <a:t>views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into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WorldWide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policies</a:t>
            </a:r>
            <a:r>
              <a:rPr lang="fr-FR" sz="3600" dirty="0">
                <a:solidFill>
                  <a:schemeClr val="bg1"/>
                </a:solidFill>
              </a:rPr>
              <a:t>, </a:t>
            </a:r>
            <a:r>
              <a:rPr lang="fr-FR" sz="3600" dirty="0" err="1">
                <a:solidFill>
                  <a:schemeClr val="bg1"/>
                </a:solidFill>
              </a:rPr>
              <a:t>such</a:t>
            </a:r>
            <a:r>
              <a:rPr lang="fr-FR" sz="3600" dirty="0">
                <a:solidFill>
                  <a:schemeClr val="bg1"/>
                </a:solidFill>
              </a:rPr>
              <a:t> as OGP, G7, OECD, UNESCO…</a:t>
            </a:r>
          </a:p>
        </p:txBody>
      </p:sp>
    </p:spTree>
    <p:extLst>
      <p:ext uri="{BB962C8B-B14F-4D97-AF65-F5344CB8AC3E}">
        <p14:creationId xmlns:p14="http://schemas.microsoft.com/office/powerpoint/2010/main" val="4070869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CD0D6-2C4D-1D4D-9998-7094DA5F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Embed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our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policies</a:t>
            </a:r>
            <a:r>
              <a:rPr lang="fr-FR" sz="3600" dirty="0">
                <a:solidFill>
                  <a:schemeClr val="bg1"/>
                </a:solidFill>
              </a:rPr>
              <a:t> and </a:t>
            </a:r>
            <a:r>
              <a:rPr lang="fr-FR" sz="3600" dirty="0" err="1">
                <a:solidFill>
                  <a:schemeClr val="bg1"/>
                </a:solidFill>
              </a:rPr>
              <a:t>views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into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WorldWide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policies</a:t>
            </a:r>
            <a:r>
              <a:rPr lang="fr-FR" sz="3600" dirty="0">
                <a:solidFill>
                  <a:schemeClr val="bg1"/>
                </a:solidFill>
              </a:rPr>
              <a:t>, </a:t>
            </a:r>
            <a:r>
              <a:rPr lang="fr-FR" sz="3600" dirty="0" err="1">
                <a:solidFill>
                  <a:schemeClr val="bg1"/>
                </a:solidFill>
              </a:rPr>
              <a:t>such</a:t>
            </a:r>
            <a:r>
              <a:rPr lang="fr-FR" sz="3600" dirty="0">
                <a:solidFill>
                  <a:schemeClr val="bg1"/>
                </a:solidFill>
              </a:rPr>
              <a:t> as OGP, G7, OECD, UNESCO…</a:t>
            </a:r>
            <a:endParaRPr lang="fr-FR" sz="36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B602B4E-478C-B146-B78A-BA02F29F7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829" y="1871345"/>
            <a:ext cx="2561168" cy="3319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6A4F22-18F2-1145-8708-534F2AC2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6" y="1871344"/>
            <a:ext cx="2379534" cy="3319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79B4A9-4D8C-004E-8109-02713E73F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331" y="1870144"/>
            <a:ext cx="3674469" cy="33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9DE4D-3A75-E64D-8B74-C99DADBC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Promote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idea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creating</a:t>
            </a:r>
            <a:r>
              <a:rPr lang="fr-FR" dirty="0">
                <a:solidFill>
                  <a:schemeClr val="bg1"/>
                </a:solidFill>
              </a:rPr>
              <a:t> an </a:t>
            </a:r>
            <a:r>
              <a:rPr lang="fr-FR" dirty="0" err="1">
                <a:solidFill>
                  <a:schemeClr val="bg1"/>
                </a:solidFill>
              </a:rPr>
              <a:t>Intergovernmental</a:t>
            </a:r>
            <a:r>
              <a:rPr lang="fr-FR" dirty="0">
                <a:solidFill>
                  <a:schemeClr val="bg1"/>
                </a:solidFill>
              </a:rPr>
              <a:t> Panel of Experts on Open Science  (IPOS)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F14F1A-4BBA-8F45-8723-B49BF8911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i="1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IPCC - </a:t>
            </a:r>
            <a:r>
              <a:rPr lang="fr-FR" i="1" dirty="0" err="1">
                <a:solidFill>
                  <a:schemeClr val="bg1"/>
                </a:solidFill>
              </a:rPr>
              <a:t>Intergovernmental</a:t>
            </a:r>
            <a:r>
              <a:rPr lang="fr-FR" i="1" dirty="0">
                <a:solidFill>
                  <a:schemeClr val="bg1"/>
                </a:solidFill>
              </a:rPr>
              <a:t> Panel on </a:t>
            </a:r>
            <a:r>
              <a:rPr lang="fr-FR" i="1" dirty="0" err="1">
                <a:solidFill>
                  <a:schemeClr val="bg1"/>
                </a:solidFill>
              </a:rPr>
              <a:t>Climate</a:t>
            </a:r>
            <a:r>
              <a:rPr lang="fr-FR" i="1" dirty="0">
                <a:solidFill>
                  <a:schemeClr val="bg1"/>
                </a:solidFill>
              </a:rPr>
              <a:t> Change</a:t>
            </a:r>
            <a:r>
              <a:rPr lang="fr-FR" dirty="0">
                <a:solidFill>
                  <a:schemeClr val="bg1"/>
                </a:solidFill>
              </a:rPr>
              <a:t> as a model</a:t>
            </a:r>
          </a:p>
          <a:p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need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consolidate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knowledge</a:t>
            </a:r>
            <a:r>
              <a:rPr lang="fr-FR" dirty="0">
                <a:solidFill>
                  <a:schemeClr val="bg1"/>
                </a:solidFill>
              </a:rPr>
              <a:t> on open science : on how-to, on impact and on the </a:t>
            </a:r>
            <a:r>
              <a:rPr lang="fr-FR" dirty="0" err="1">
                <a:solidFill>
                  <a:schemeClr val="bg1"/>
                </a:solidFill>
              </a:rPr>
              <a:t>economy</a:t>
            </a:r>
            <a:r>
              <a:rPr lang="fr-FR" dirty="0">
                <a:solidFill>
                  <a:schemeClr val="bg1"/>
                </a:solidFill>
              </a:rPr>
              <a:t> of open science.</a:t>
            </a:r>
          </a:p>
        </p:txBody>
      </p:sp>
    </p:spTree>
    <p:extLst>
      <p:ext uri="{BB962C8B-B14F-4D97-AF65-F5344CB8AC3E}">
        <p14:creationId xmlns:p14="http://schemas.microsoft.com/office/powerpoint/2010/main" val="18264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B93822-AFD9-BD4C-B8C6-C36C8F51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"/>
            <a:ext cx="9180512" cy="688538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C1F0C5-A19B-0146-8236-39EF95BF9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600" y="5753796"/>
            <a:ext cx="7881400" cy="1205107"/>
          </a:xfrm>
        </p:spPr>
        <p:txBody>
          <a:bodyPr anchor="b"/>
          <a:lstStyle/>
          <a:p>
            <a:pPr marL="0" indent="0" algn="ctr">
              <a:buNone/>
            </a:pPr>
            <a:r>
              <a:rPr lang="fr-FR" sz="2400" dirty="0">
                <a:solidFill>
                  <a:schemeClr val="bg1"/>
                </a:solidFill>
              </a:rPr>
              <a:t>« </a:t>
            </a:r>
            <a:r>
              <a:rPr lang="fr-FR" sz="2400" b="1" dirty="0" err="1">
                <a:solidFill>
                  <a:schemeClr val="bg1"/>
                </a:solidFill>
              </a:rPr>
              <a:t>Principles</a:t>
            </a:r>
            <a:r>
              <a:rPr lang="fr-FR" sz="2400" b="1" dirty="0">
                <a:solidFill>
                  <a:schemeClr val="bg1"/>
                </a:solidFill>
              </a:rPr>
              <a:t> for Open </a:t>
            </a:r>
            <a:r>
              <a:rPr lang="fr-FR" sz="2400" b="1" dirty="0" err="1">
                <a:solidFill>
                  <a:schemeClr val="bg1"/>
                </a:solidFill>
              </a:rPr>
              <a:t>Scholarly</a:t>
            </a:r>
            <a:r>
              <a:rPr lang="fr-FR" sz="2400" b="1" dirty="0">
                <a:solidFill>
                  <a:schemeClr val="bg1"/>
                </a:solidFill>
              </a:rPr>
              <a:t> Infrastructures »</a:t>
            </a:r>
            <a:endParaRPr lang="fr-FR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https://figshare.com/articles/Principles_for_Open_Scholarly_Infrastructures_v1/1314859</a:t>
            </a:r>
            <a:endParaRPr lang="fr-FR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7F144-B61A-7B41-9ABF-DE86CC560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2A9C26-901C-104E-AA16-06939C5C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38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30AE3D-11CD-6141-B9FF-050358992548}"/>
              </a:ext>
            </a:extLst>
          </p:cNvPr>
          <p:cNvSpPr txBox="1"/>
          <p:nvPr/>
        </p:nvSpPr>
        <p:spPr>
          <a:xfrm>
            <a:off x="348200" y="391885"/>
            <a:ext cx="267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Do not </a:t>
            </a:r>
            <a:r>
              <a:rPr lang="fr-FR" sz="3200" dirty="0" err="1">
                <a:solidFill>
                  <a:schemeClr val="bg1"/>
                </a:solidFill>
              </a:rPr>
              <a:t>forget</a:t>
            </a:r>
            <a:r>
              <a:rPr lang="fr-FR" sz="3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40411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9DE4D-3A75-E64D-8B74-C99DADBC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Help to mutualise open science services and infrastructures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295F95-626D-824A-A4D6-C1FECE5F4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962" y="1690689"/>
            <a:ext cx="6314899" cy="5056854"/>
          </a:xfr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87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374320-6F57-4B44-B0CD-1DACC06F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A202E45-1EBD-7B45-BC2B-2A060748F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302" y="79512"/>
            <a:ext cx="4669151" cy="6599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570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1209C-8DA3-4E49-AD47-00F241D0E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At the end… 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added</a:t>
            </a:r>
            <a:r>
              <a:rPr lang="fr-FR" dirty="0">
                <a:solidFill>
                  <a:schemeClr val="bg1"/>
                </a:solidFill>
              </a:rPr>
              <a:t> value of NOSC 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7DCDC70-99ED-C84F-B255-1B89F57EC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i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Network of open science coordination</a:t>
            </a:r>
          </a:p>
        </p:txBody>
      </p:sp>
    </p:spTree>
    <p:extLst>
      <p:ext uri="{BB962C8B-B14F-4D97-AF65-F5344CB8AC3E}">
        <p14:creationId xmlns:p14="http://schemas.microsoft.com/office/powerpoint/2010/main" val="1259370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409B42-94E8-9245-B128-3CA62700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3396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81209C-8DA3-4E49-AD47-00F241D0E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385459"/>
            <a:ext cx="7772400" cy="995463"/>
          </a:xfrm>
          <a:noFill/>
        </p:spPr>
        <p:txBody>
          <a:bodyPr>
            <a:normAutofit/>
          </a:bodyPr>
          <a:lstStyle/>
          <a:p>
            <a:r>
              <a:rPr lang="fr-FR" sz="4800" dirty="0" err="1">
                <a:solidFill>
                  <a:schemeClr val="bg1"/>
                </a:solidFill>
              </a:rPr>
              <a:t>Coordinate</a:t>
            </a:r>
            <a:r>
              <a:rPr lang="fr-FR" sz="4800" dirty="0">
                <a:solidFill>
                  <a:schemeClr val="bg1"/>
                </a:solidFill>
              </a:rPr>
              <a:t> the </a:t>
            </a:r>
            <a:r>
              <a:rPr lang="fr-FR" sz="4800" dirty="0" err="1">
                <a:solidFill>
                  <a:schemeClr val="bg1"/>
                </a:solidFill>
              </a:rPr>
              <a:t>coordinators</a:t>
            </a:r>
            <a:r>
              <a:rPr lang="fr-FR" sz="4800" dirty="0">
                <a:solidFill>
                  <a:schemeClr val="bg1"/>
                </a:solidFill>
              </a:rPr>
              <a:t> !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9FF31E9-4A66-F546-8598-5E374A4FF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477760"/>
            <a:ext cx="7364896" cy="5408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17457" rIns="36501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"Groups"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 by Jeremy </a:t>
            </a:r>
            <a:r>
              <a:rPr kumimoji="0" lang="fr-FR" altLang="fr-FR" sz="12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Cowart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 </a:t>
            </a:r>
            <a:r>
              <a:rPr kumimoji="0" lang="fr-FR" altLang="fr-FR" sz="12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is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</a:t>
            </a:r>
            <a:r>
              <a:rPr kumimoji="0" lang="fr-FR" altLang="fr-FR" sz="12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licensed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</a:t>
            </a:r>
            <a:r>
              <a:rPr kumimoji="0" lang="fr-FR" altLang="fr-FR" sz="12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under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 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 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lang="fr-FR" altLang="fr-FR" sz="1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</a:t>
            </a:r>
            <a:r>
              <a:rPr kumimoji="0" lang="fr-FR" altLang="fr-FR" sz="1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fr-FR" altLang="fr-FR" sz="1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fr-FR" altLang="fr-FR" sz="1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kumimoji="0" lang="fr-FR" altLang="fr-FR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endParaRPr kumimoji="0" lang="fr-FR" altLang="fr-FR" sz="12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/>
            </a:endParaRPr>
          </a:p>
        </p:txBody>
      </p:sp>
      <p:sp>
        <p:nvSpPr>
          <p:cNvPr id="7" name="AutoShape 2" descr="data:image/svg+xml;base64,PD94bWwgdmVyc2lvbj0iMS4wIiBlbmNvZGluZz0idXRmLTgiPz4NCjwhLS0gR2VuZXJhdG9yOiBBZG9iZSBJbGx1c3RyYXRvciAxMy4wLjIsIFNWRyBFeHBvcnQgUGx1Zy1JbiAuIFNWRyBWZXJzaW9uOiA2LjAwIEJ1aWxkIDE0OTQ4KSAgLS0+DQo8IURPQ1RZUEUgc3ZnIFBVQkxJQyAiLS8vVzNDLy9EVEQgU1ZHIDEuMC8vRU4iICJodHRwOi8vd3d3LnczLm9yZy9UUi8yMDAxL1JFQy1TVkctMjAwMTA5MDQvRFREL3N2ZzEwLmR0ZCI+DQo8c3ZnIHZlcnNpb249IjEuMCIgaWQ9IkxheWVyXzEiIHhtbG5zPSJodHRwOi8vd3d3LnczLm9yZy8yMDAwL3N2ZyIgeG1sbnM6eGxpbms9Imh0dHA6Ly93d3cudzMub3JnLzE5OTkveGxpbmsiIHg9IjBweCIgeT0iMHB4Ig0KCSB3aWR0aD0iNjRweCIgaGVpZ2h0PSI2NHB4IiB2aWV3Qm94PSI1LjUgLTMuNSA2NCA2NCIgZW5hYmxlLWJhY2tncm91bmQ9Im5ldyA1LjUgLTMuNSA2NCA2NCIgeG1sOnNwYWNlPSJwcmVzZXJ2ZSI+DQo8Zz4NCgk8Y2lyY2xlIGZpbGw9IiNGRkZGRkYiIGN4PSIzNy43ODUiIGN5PSIyOC41MDEiIHI9IjI4LjgzNiIvPg0KCTxwYXRoIGQ9Ik0zNy40NDEtMy41YzguOTUxLDAsMTYuNTcyLDMuMTI1LDIyLjg1Nyw5LjM3MmMzLjAwOCwzLjAwOSw1LjI5NSw2LjQ0OCw2Ljg1NywxMC4zMTQNCgkJYzEuNTYxLDMuODY3LDIuMzQ0LDcuOTcxLDIuMzQ0LDEyLjMxNGMwLDQuMzgxLTAuNzczLDguNDg2LTIuMzE0LDEyLjMxM2MtMS41NDMsMy44MjgtMy44Miw3LjIxLTYuODI4LDEwLjE0Mw0KCQljLTMuMTIzLDMuMDg1LTYuNjY2LDUuNDQ4LTEwLjYyOSw3LjA4NmMtMy45NjEsMS42MzgtOC4wNTcsMi40NTctMTIuMjg1LDIuNDU3cy04LjI3Ni0wLjgwOC0xMi4xNDMtMi40MjkNCgkJYy0zLjg2Ni0xLjYxOC03LjMzMy0zLjk2MS0xMC40LTcuMDI3Yy0zLjA2Ny0zLjA2Ni01LjQtNi41MjQtNy0xMC4zNzJTNS41LDMyLjc2Nyw1LjUsMjguNWMwLTQuMjI5LDAuODA5LTguMjk1LDIuNDI4LTEyLjINCgkJYzEuNjE5LTMuOTA1LDMuOTcyLTcuNCw3LjA1Ny0xMC40ODZDMjEuMDgtMC4zOTQsMjguNTY1LTMuNSwzNy40NDEtMy41eiBNMzcuNTU3LDIuMjcyYy03LjMxNCwwLTEzLjQ2NywyLjU1My0xOC40NTgsNy42NTcNCgkJYy0yLjUxNSwyLjU1My00LjQ0OCw1LjQxOS01LjgsOC42Yy0xLjM1NCwzLjE4MS0yLjAyOSw2LjUwNS0yLjAyOSw5Ljk3MmMwLDMuNDI5LDAuNjc1LDYuNzM0LDIuMDI5LDkuOTEzDQoJCWMxLjM1MywzLjE4MywzLjI4NSw2LjAyMSw1LjgsOC41MTZjMi41MTQsMi40OTYsNS4zNTEsNC4zOTksOC41MTUsNS43MTVjMy4xNjEsMS4zMTQsNi40NzYsMS45NzEsOS45NDMsMS45NzENCgkJYzMuNDI4LDAsNi43NS0wLjY2NSw5Ljk3My0xLjk5OWMzLjIxOS0xLjMzNSw2LjEyMS0zLjI1Nyw4LjcxMy01Ljc3MWM0Ljk5LTQuODc2LDcuNDg0LTEwLjk5LDcuNDg0LTE4LjM0NA0KCQljMC0zLjU0My0wLjY0OC02Ljg5NS0xLjk0My0xMC4wNTdjLTEuMjkzLTMuMTYyLTMuMTgtNS45OC01LjY1NC04LjQ1OEM1MC45ODQsNC44NDQsNDQuNzk1LDIuMjcyLDM3LjU1NywyLjI3MnogTTM3LjE1NiwyMy4xODcNCgkJbC00LjI4NywyLjIyOWMtMC40NTgtMC45NTEtMS4wMTktMS42MTktMS42ODUtMmMtMC42NjctMC4zOC0xLjI4Ni0wLjU3MS0xLjg1OC0wLjU3MWMtMi44NTYsMC00LjI4NiwxLjg4NS00LjI4Niw1LjY1Nw0KCQljMCwxLjcxNCwwLjM2MiwzLjA4NCwxLjA4NSw0LjExM2MwLjcyNCwxLjAyOSwxLjc5MSwxLjU0NCwzLjIwMSwxLjU0NGMxLjg2NywwLDMuMTgxLTAuOTE1LDMuOTQ0LTIuNzQzbDMuOTQyLDINCgkJYy0wLjgzOCwxLjU2My0yLDIuNzkxLTMuNDg2LDMuNjg2Yy0xLjQ4NCwwLjg5Ni0zLjEyMywxLjM0My00LjkxNCwxLjM0M2MtMi44NTcsMC01LjE2My0wLjg3NS02LjkxNS0yLjYyOQ0KCQljLTEuNzUyLTEuNzUyLTIuNjI4LTQuMTktMi42MjgtNy4zMTNjMC0zLjA0OCwwLjg4Ni01LjQ2NiwyLjY1Ny03LjI1N2MxLjc3MS0xLjc5LDQuMDA5LTIuNjg2LDYuNzE1LTIuNjg2DQoJCUMzMi42MDQsMTguNTU4LDM1LjQ0MSwyMC4xMDEsMzcuMTU2LDIzLjE4N3ogTTU1LjYxMywyMy4xODdsLTQuMjI5LDIuMjI5Yy0wLjQ1Ny0wLjk1MS0xLjAyLTEuNjE5LTEuNjg2LTINCgkJYy0wLjY2OC0wLjM4LTEuMzA3LTAuNTcxLTEuOTE0LTAuNTcxYy0yLjg1NywwLTQuMjg3LDEuODg1LTQuMjg3LDUuNjU3YzAsMS43MTQsMC4zNjMsMy4wODQsMS4wODYsNC4xMTMNCgkJYzAuNzIzLDEuMDI5LDEuNzg5LDEuNTQ0LDMuMjAxLDEuNTQ0YzEuODY1LDAsMy4xOC0wLjkxNSwzLjk0MS0yLjc0M2w0LDJjLTAuODc1LDEuNTYzLTIuMDU3LDIuNzkxLTMuNTQxLDMuNjg2DQoJCWMtMS40ODYsMC44OTYtMy4xMDUsMS4zNDMtNC44NTcsMS4zNDNjLTIuODk2LDAtNS4yMDktMC44NzUtNi45NDEtMi42MjljLTEuNzM2LTEuNzUyLTIuNjAyLTQuMTktMi42MDItNy4zMTMNCgkJYzAtMy4wNDgsMC44ODUtNS40NjYsMi42NTgtNy4yNTdjMS43Ny0xLjc5LDQuMDA4LTIuNjg2LDYuNzEzLTIuNjg2QzUxLjExNywxOC41NTgsNTMuOTM4LDIwLjEwMSw1NS42MTMsMjMuMTg3eiIvPg0KPC9nPg0KPC9zdmc+DQo=">
            <a:hlinkClick r:id="rId5"/>
            <a:extLst>
              <a:ext uri="{FF2B5EF4-FFF2-40B4-BE49-F238E27FC236}">
                <a16:creationId xmlns:a16="http://schemas.microsoft.com/office/drawing/2014/main" id="{B0A7A404-DC43-7949-81CD-B3E2AAFA5B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-968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3" descr="data:image/svg+xml;base64,PD94bWwgdmVyc2lvbj0iMS4wIiBlbmNvZGluZz0idXRmLTgiPz4NCjwhLS0gR2VuZXJhdG9yOiBBZG9iZSBJbGx1c3RyYXRvciAxMy4wLjIsIFNWRyBFeHBvcnQgUGx1Zy1JbiAuIFNWRyBWZXJzaW9uOiA2LjAwIEJ1aWxkIDE0OTQ4KSAgLS0+DQo8IURPQ1RZUEUgc3ZnIFBVQkxJQyAiLS8vVzNDLy9EVEQgU1ZHIDEuMC8vRU4iICJodHRwOi8vd3d3LnczLm9yZy9UUi8yMDAxL1JFQy1TVkctMjAwMTA5MDQvRFREL3N2ZzEwLmR0ZCI+DQo8c3ZnIHZlcnNpb249IjEuMCIgaWQ9IkxheWVyXzEiIHhtbG5zPSJodHRwOi8vd3d3LnczLm9yZy8yMDAwL3N2ZyIgeG1sbnM6eGxpbms9Imh0dHA6Ly93d3cudzMub3JnLzE5OTkveGxpbmsiIHg9IjBweCIgeT0iMHB4Ig0KCSB3aWR0aD0iNjRweCIgaGVpZ2h0PSI2NHB4IiB2aWV3Qm94PSI1LjUgLTMuNSA2NCA2NCIgZW5hYmxlLWJhY2tncm91bmQ9Im5ldyA1LjUgLTMuNSA2NCA2NCIgeG1sOnNwYWNlPSJwcmVzZXJ2ZSI+DQo8Zz4NCgk8Y2lyY2xlIGZpbGw9IiNGRkZGRkYiIGN4PSIzNy42MzciIGN5PSIyOC44MDYiIHI9IjI4LjI3NiIvPg0KCTxnPg0KCQk8cGF0aCBkPSJNMzcuNDQzLTMuNWM4Ljk4OCwwLDE2LjU3LDMuMDg1LDIyLjc0Miw5LjI1N0M2Ni4zOTMsMTEuOTY3LDY5LjUsMTkuNTQ4LDY5LjUsMjguNWMwLDguOTkxLTMuMDQ5LDE2LjQ3Ni05LjE0NSwyMi40NTYNCgkJCUM1My44NzksNTcuMzE5LDQ2LjI0Miw2MC41LDM3LjQ0Myw2MC41Yy04LjY0OSwwLTE2LjE1My0zLjE0NC0yMi41MTQtOS40M0M4LjY0NCw0NC43ODQsNS41LDM3LjI2Miw1LjUsMjguNQ0KCQkJYzAtOC43NjEsMy4xNDQtMTYuMzQyLDkuNDI5LTIyLjc0MkMyMS4xMDEtMC40MTUsMjguNjA0LTMuNSwzNy40NDMtMy41eiBNMzcuNTU3LDIuMjcyYy03LjI3NiwwLTEzLjQyOCwyLjU1My0xOC40NTcsNy42NTcNCgkJCWMtNS4yMiw1LjMzNC03LjgyOSwxMS41MjUtNy44MjksMTguNTcyYzAsNy4wODYsMi41OSwxMy4yMiw3Ljc3LDE4LjM5OGM1LjE4MSw1LjE4MiwxMS4zNTIsNy43NzEsMTguNTE0LDcuNzcxDQoJCQljNy4xMjMsMCwxMy4zMzQtMi42MDcsMTguNjI5LTcuODI4YzUuMDI5LTQuODM4LDcuNTQzLTEwLjk1Miw3LjU0My0xOC4zNDNjMC03LjI3Ni0yLjU1My0xMy40NjUtNy42NTYtMTguNTcxDQoJCQlDNTAuOTY3LDQuODI0LDQ0Ljc5NSwyLjI3MiwzNy41NTcsMi4yNzJ6IE00Ni4xMjksMjAuNTU3djEzLjA4NWgtMy42NTZ2MTUuNTQyaC05Ljk0NFYzMy42NDNoLTMuNjU2VjIwLjU1Nw0KCQkJYzAtMC41NzIsMC4yLTEuMDU3LDAuNTk5LTEuNDU3YzAuNDAxLTAuMzk5LDAuODg3LTAuNiwxLjQ1Ny0wLjZoMTMuMTQ0YzAuNTMzLDAsMS4wMSwwLjIsMS40MjgsMC42DQoJCQlDNDUuOTE4LDE5LjUsNDYuMTI5LDE5Ljk4Niw0Ni4xMjksMjAuNTU3eiBNMzMuMDQyLDEyLjMyOWMwLTMuMDA4LDEuNDg1LTQuNTE0LDQuNDU4LTQuNTE0czQuNDU3LDEuNTA0LDQuNDU3LDQuNTE0DQoJCQljMCwyLjk3MS0xLjQ4Niw0LjQ1Ny00LjQ1Nyw0LjQ1N1MzMy4wNDIsMTUuMywzMy4wNDIsMTIuMzI5eiIvPg0KCTwvZz4NCjwvZz4NCjwvc3ZnPg0K">
            <a:extLst>
              <a:ext uri="{FF2B5EF4-FFF2-40B4-BE49-F238E27FC236}">
                <a16:creationId xmlns:a16="http://schemas.microsoft.com/office/drawing/2014/main" id="{3385FCC9-8A0B-FC47-9F1E-891F7993B2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-968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4" descr="data:image/svg+xml;base64,PD94bWwgdmVyc2lvbj0iMS4wIiBlbmNvZGluZz0idXRmLTgiPz4NCjwhLS0gR2VuZXJhdG9yOiBBZG9iZSBJbGx1c3RyYXRvciAxMy4wLjIsIFNWRyBFeHBvcnQgUGx1Zy1JbiAuIFNWRyBWZXJzaW9uOiA2LjAwIEJ1aWxkIDE0OTQ4KSAgLS0+DQo8IURPQ1RZUEUgc3ZnIFBVQkxJQyAiLS8vVzNDLy9EVEQgU1ZHIDEuMC8vRU4iICJodHRwOi8vd3d3LnczLm9yZy9UUi8yMDAxL1JFQy1TVkctMjAwMTA5MDQvRFREL3N2ZzEwLmR0ZCI+DQo8c3ZnIHZlcnNpb249IjEuMCIgaWQ9IkxheWVyXzEiIHhtbG5zPSJodHRwOi8vd3d3LnczLm9yZy8yMDAwL3N2ZyIgeG1sbnM6eGxpbms9Imh0dHA6Ly93d3cudzMub3JnLzE5OTkveGxpbmsiIHg9IjBweCIgeT0iMHB4Ig0KCSB3aWR0aD0iNjRweCIgaGVpZ2h0PSI2NHB4IiB2aWV3Qm94PSI1LjUgLTMuNSA2NCA2NCIgZW5hYmxlLWJhY2tncm91bmQ9Im5ldyA1LjUgLTMuNSA2NCA2NCIgeG1sOnNwYWNlPSJwcmVzZXJ2ZSI+DQo8Zz4NCgk8Y2lyY2xlIGZpbGw9IiNGRkZGRkYiIGN4PSIzNy40NyIgY3k9IjI4LjczNiIgcj0iMjkuNDcxIi8+DQoJPGc+DQoJCTxwYXRoIGQ9Ik0zNy40NDItMy41YzguOTksMCwxNi41NzEsMy4wODUsMjIuNzQzLDkuMjU2QzY2LjM5MywxMS45MjgsNjkuNSwxOS41MDksNjkuNSwyOC41YzAsOC45OTItMy4wNDgsMTYuNDc2LTkuMTQ1LDIyLjQ1OA0KCQkJQzUzLjg4LDU3LjMyLDQ2LjI0MSw2MC41LDM3LjQ0Miw2MC41Yy04LjY4NiwwLTE2LjE5LTMuMTYyLTIyLjUxMy05LjQ4NUM4LjY0NCw0NC43MjgsNS41LDM3LjIyNSw1LjUsMjguNQ0KCQkJYzAtOC43NjIsMy4xNDQtMTYuMzQzLDkuNDI5LTIyLjc0M0MyMS4xLTAuNDE0LDI4LjYwNC0zLjUsMzcuNDQyLTMuNXogTTEyLjcsMTkuODcyYy0wLjk1MiwyLjYyOC0xLjQyOSw1LjUwNS0xLjQyOSw4LjYyOQ0KCQkJYzAsNy4wODYsMi41OSwxMy4yMiw3Ljc3LDE4LjRjNS4yMTksNS4xNDQsMTEuMzkxLDcuNzE1LDE4LjUxNCw3LjcxNWM3LjIwMSwwLDEzLjQwOS0yLjYwOCwxOC42My03LjgyOQ0KCQkJYzEuODY3LTEuNzksMy4zMzItMy42NTcsNC4zOTgtNS42MDJsLTEyLjA1Ni01LjM3MWMtMC40MjEsMi4wMi0xLjQzOSwzLjY2Ny0zLjA1Nyw0Ljk0MmMtMS42MjIsMS4yNzYtMy41MzUsMi4wMTEtNS43NDQsMi4yDQoJCQl2NC45MTVoLTMuNzE0di00LjkxNWMtMy41NDMtMC4wMzYtNi43ODItMS4zMTItOS43MTQtMy44MjdsNC40LTQuNDU3YzIuMDk0LDEuOTQyLDQuNDc2LDIuOTEzLDcuMTQzLDIuOTEzDQoJCQljMS4xMDQsMCwyLjA0OC0wLjI0NiwyLjgzLTAuNzQzYzAuNzgtMC40OTQsMS4xNzItMS4zMTIsMS4xNzItMi40NTdjMC0wLjgwMS0wLjI4Ny0xLjQ0OC0wLjg1OC0xLjk0M2wtMy4wODUtMS4zMTVsLTMuNzcxLTEuNzE1DQoJCQlsLTUuMDg2LTIuMjI5TDEyLjcsMTkuODcyeiBNMzcuNTU3LDIuMjE0Yy03LjI3NiwwLTEzLjQyOCwyLjU3MS0xOC40NTcsNy43MTRjLTEuMjU4LDEuMjU4LTIuNDM5LDIuNjg2LTMuNTQzLDQuMjg3TDI3Ljc4NiwxOS43DQoJCQljMC41MzMtMS42NzYsMS41NDItMy4wMTksMy4wMjktNC4wMjhjMS40ODQtMS4wMDksMy4yMTgtMS41NzEsNS4yLTEuNjg2VjkuMDcxaDMuNzE1djQuOTE1YzIuOTM0LDAuMTUzLDUuNiwxLjE0Myw4LDIuOTcxDQoJCQlsLTQuMTcyLDQuMjg2Yy0xLjc5My0xLjI1Ny0zLjYxOS0xLjg4NS01LjQ4Ni0xLjg4NWMtMC45OTEsMC0xLjg3NiwwLjE5MS0yLjY1NiwwLjU3MWMtMC43ODEsMC4zODEtMS4xNzIsMS4wMjktMS4xNzIsMS45NDMNCgkJCWMwLDAuMjY3LDAuMDk1LDAuNTMzLDAuMjg1LDAuOGw0LjA1NywxLjgzbDIuOCwxLjI1N2w1LjE0NCwyLjI4NWwxNi4zOTcsNy4zMTRjMC41MzUtMi4yNDgsMC44MDEtNC41MzMsMC44MDEtNi44NTcNCgkJCWMwLTcuMzUzLTIuNTUyLTEzLjU0My03LjY1Ni0xOC41NzNDNTEuMDA1LDQuNzg1LDQ0LjgzMSwyLjIxNCwzNy41NTcsMi4yMTR6Ii8+DQoJPC9nPg0KPC9nPg0KPC9zdmc+DQo=">
            <a:extLst>
              <a:ext uri="{FF2B5EF4-FFF2-40B4-BE49-F238E27FC236}">
                <a16:creationId xmlns:a16="http://schemas.microsoft.com/office/drawing/2014/main" id="{7A5DF793-DCF3-824E-9B76-D586B3AE90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-968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5" descr="data:image/svg+xml;base64,PD94bWwgdmVyc2lvbj0iMS4wIiBlbmNvZGluZz0idXRmLTgiPz4NCjwhLS0gR2VuZXJhdG9yOiBBZG9iZSBJbGx1c3RyYXRvciAxMy4wLjIsIFNWRyBFeHBvcnQgUGx1Zy1JbiAuIFNWRyBWZXJzaW9uOiA2LjAwIEJ1aWxkIDE0OTQ4KSAgLS0+DQo8IURPQ1RZUEUgc3ZnIFBVQkxJQyAiLS8vVzNDLy9EVEQgU1ZHIDEuMS8vRU4iICJodHRwOi8vd3d3LnczLm9yZy9HcmFwaGljcy9TVkcvMS4xL0RURC9zdmcxMS5kdGQiPg0KPHN2ZyB2ZXJzaW9uPSIxLjEiIGlkPSJMYXllcl8xIiB4bWxucz0iaHR0cDovL3d3dy53My5vcmcvMjAwMC9zdmciIHhtbG5zOnhsaW5rPSJodHRwOi8vd3d3LnczLm9yZy8xOTk5L3hsaW5rIiB4PSIwcHgiIHk9IjBweCINCgkgd2lkdGg9IjY0LjAwMDk3N3B4IiBoZWlnaHQ9IjY0cHgiIHZpZXdCb3g9IjAgMCA2NC4wMDA5NzcgNjQiIGVuYWJsZS1iYWNrZ3JvdW5kPSJuZXcgMCAwIDY0LjAwMDk3NyA2NCIgeG1sOnNwYWNlPSJwcmVzZXJ2ZSI+DQo8Zz4NCgk8Y2lyY2xlIGZpbGw9IiNGRkZGRkYiIGN4PSIzMi4wNjQ0NTMiIGN5PSIzMS43ODgwODYiIHI9IjI5LjAxMjY5NSIvPg0KCTxnPg0KCQk8cGF0aCBkPSJNMzEuOTQzODQ4LDBDNDAuODk2NDg0LDAsNDguNDc2NTYyLDMuMTA1NDY5LDU0LjY4NzUsOS4zMTQ0NTNDNjAuODk0NTMxLDE1LjQ4NjMyOCw2NC4wMDA5NzcsMjMuMDQ1ODk4LDY0LjAwMDk3NywzMg0KCQkJcy0zLjA0ODgyOCwxNi40NTcwMzEtOS4xNDU1MDgsMjIuNTEzNjcyQzQ4LjQxNzk2OSw2MC44Mzc4OTEsNDAuNzc5Mjk3LDY0LDMxLjk0Mjg3MSw2NA0KCQkJYy04LjY0ODkyNiwwLTE2LjE1MjgzMi0zLjE0MjU3OC0yMi41MTM2NzItOS40Mjk2ODhDMy4xNDQwNDMsNDguMjg2MTMzLDAsNDAuNzYxNzE5LDAsMzIuMDAwOTc3DQoJCQljMC04LjcyMzYzMywzLjE0NDA0My0xNi4yODUxNTYsOS40MjkxOTktMjIuNjg0NTdDMTUuNjQwMTM3LDMuMTA1NDY5LDIzLjE0NTAyLDAsMzEuOTQzODQ4LDB6IE0zMi4wNjA1NDcsNS43NzE0ODQNCgkJCWMtNy4yNzUzOTEsMC0xMy40Mjk2ODgsMi41NzAzMTItMTguNDU4NDk2LDcuNzE0ODQ0QzguMzgxODM2LDE4Ljc4MzIwMyw1Ljc3Mjk0OSwyNC45NTQxMDIsNS43NzI5NDksMzINCgkJCWMwLDcuMTI1LDIuNTg5ODQ0LDEzLjI1NjgzNiw3Ljc3MDAyLDE4LjQwMDM5MWM1LjE4MTE1Miw1LjE4MTY0MSwxMS4zNTIwNTEsNy43NzA1MDgsMTguNTE1NjI1LDcuNzcwNTA4DQoJCQljNy4xMjMwNDcsMCwxMy4zMzIwMzEtMi42MDgzOTgsMTguNjI2OTUzLTcuODI4MTI1QzU1LjcxMzg2Nyw0NS40NjY3OTcsNTguMjI4NTE2LDM5LjM1MzUxNiw1OC4yMjg1MTYsMzINCgkJCWMwLTcuMzEyNS0yLjU1MzcxMS0xMy40ODQzNzUtNy42NTYyNS0xOC41MTM2NzJDNDUuNTA0ODgzLDguMzQxNzk3LDM5LjMzMzk4NCw1Ljc3MTQ4NCwzMi4wNjA1NDcsNS43NzE0ODR6IE00NC4xMTcxODgsMjQuNDU2MDU1DQoJCQl2NS40ODUzNTJIMjAuODU5ODYzdi01LjQ4NTM1Mkg0NC4xMTcxODh6IE00NC4xMTcxODgsMzQuNzQzMTY0djUuNDgxNDQ1SDIwLjg1OTg2M3YtNS40ODE0NDVINDQuMTE3MTg4eiIvPg0KCTwvZz4NCjwvZz4NCjwvc3ZnPg0K">
            <a:extLst>
              <a:ext uri="{FF2B5EF4-FFF2-40B4-BE49-F238E27FC236}">
                <a16:creationId xmlns:a16="http://schemas.microsoft.com/office/drawing/2014/main" id="{639CDDD2-7F0D-2842-A9F3-F7B3B6BCF9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-968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262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25143" y="1003610"/>
            <a:ext cx="3642409" cy="2568930"/>
          </a:xfrm>
        </p:spPr>
        <p:txBody>
          <a:bodyPr anchor="t">
            <a:no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Thank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you</a:t>
            </a:r>
            <a:r>
              <a:rPr lang="fr-FR" sz="2800" b="1" dirty="0">
                <a:solidFill>
                  <a:schemeClr val="bg1"/>
                </a:solidFill>
              </a:rPr>
              <a:t> !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301648" y="1623806"/>
            <a:ext cx="3689122" cy="664269"/>
          </a:xfrm>
        </p:spPr>
        <p:txBody>
          <a:bodyPr>
            <a:normAutofit fontScale="85000" lnSpcReduction="20000"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marin.dacos@recherche.gouv.fr</a:t>
            </a:r>
            <a:endParaRPr lang="fr-FR" sz="1100" dirty="0">
              <a:solidFill>
                <a:schemeClr val="bg1"/>
              </a:solidFill>
            </a:endParaRPr>
          </a:p>
          <a:p>
            <a:r>
              <a:rPr lang="fr-FR" sz="1100" dirty="0">
                <a:solidFill>
                  <a:schemeClr val="bg1"/>
                </a:solidFill>
              </a:rPr>
              <a:t>Twitter :</a:t>
            </a:r>
            <a:r>
              <a:rPr lang="fr-FR" sz="1050" dirty="0">
                <a:solidFill>
                  <a:schemeClr val="bg1"/>
                </a:solidFill>
              </a:rPr>
              <a:t>  @</a:t>
            </a:r>
            <a:r>
              <a:rPr lang="fr-FR" sz="1050" dirty="0" err="1">
                <a:solidFill>
                  <a:schemeClr val="bg1"/>
                </a:solidFill>
              </a:rPr>
              <a:t>marindacos</a:t>
            </a:r>
            <a:r>
              <a:rPr lang="fr-FR" sz="1050" dirty="0">
                <a:solidFill>
                  <a:schemeClr val="bg1"/>
                </a:solidFill>
              </a:rPr>
              <a:t> (French) </a:t>
            </a:r>
          </a:p>
          <a:p>
            <a:r>
              <a:rPr lang="fr-FR" sz="1050" dirty="0">
                <a:solidFill>
                  <a:schemeClr val="bg1"/>
                </a:solidFill>
              </a:rPr>
              <a:t>@</a:t>
            </a:r>
            <a:r>
              <a:rPr lang="fr-FR" sz="1050" dirty="0" err="1">
                <a:solidFill>
                  <a:schemeClr val="bg1"/>
                </a:solidFill>
              </a:rPr>
              <a:t>openmarin</a:t>
            </a:r>
            <a:r>
              <a:rPr lang="fr-FR" sz="1050" dirty="0">
                <a:solidFill>
                  <a:schemeClr val="bg1"/>
                </a:solidFill>
              </a:rPr>
              <a:t> (English)</a:t>
            </a:r>
          </a:p>
        </p:txBody>
      </p:sp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1A5AD863-B91E-7045-B987-E3B2E0DB02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8" y="253025"/>
            <a:ext cx="4524933" cy="63957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D02211-A0AC-624F-BD45-C381A33961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928" y="5609941"/>
            <a:ext cx="3919842" cy="10388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1FFD41-486F-0D49-AA7B-22344A224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676" y="5022922"/>
            <a:ext cx="1181596" cy="4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971640" y="1939320"/>
            <a:ext cx="7200000" cy="37164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14427" indent="-513707">
              <a:spcBef>
                <a:spcPts val="799"/>
              </a:spcBef>
              <a:buClr>
                <a:srgbClr val="595959"/>
              </a:buClr>
              <a:buFont typeface="Arial"/>
              <a:buAutoNum type="arabicPeriod"/>
            </a:pPr>
            <a:endParaRPr lang="fr-FR" sz="2400" spc="-1" dirty="0">
              <a:solidFill>
                <a:schemeClr val="bg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57200" y="413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Digital </a:t>
            </a:r>
            <a:r>
              <a:rPr lang="fr-FR" sz="4000" spc="-1" dirty="0" err="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Republic</a:t>
            </a:r>
            <a:r>
              <a:rPr lang="fr-FR" sz="4000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Law</a:t>
            </a:r>
          </a:p>
          <a:p>
            <a:pPr algn="ctr">
              <a:lnSpc>
                <a:spcPct val="100000"/>
              </a:lnSpc>
            </a:pPr>
            <a:r>
              <a:rPr lang="fr-FR" sz="3200" spc="-1" dirty="0" err="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October</a:t>
            </a:r>
            <a:r>
              <a:rPr lang="fr-FR" sz="3200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2016</a:t>
            </a:r>
            <a:endParaRPr lang="fr-F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DAECCA3-B1BD-684C-876D-0D8E7D38F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1. Publications : a new </a:t>
            </a:r>
            <a:r>
              <a:rPr lang="fr-FR" b="1" i="1" dirty="0"/>
              <a:t>right</a:t>
            </a:r>
            <a:r>
              <a:rPr lang="fr-FR" b="1" dirty="0"/>
              <a:t> for </a:t>
            </a:r>
            <a:r>
              <a:rPr lang="fr-FR" b="1" dirty="0" err="1"/>
              <a:t>authors</a:t>
            </a:r>
            <a:endParaRPr lang="fr-FR" b="1" dirty="0"/>
          </a:p>
          <a:p>
            <a:pPr marL="0" indent="0" algn="just">
              <a:buNone/>
            </a:pPr>
            <a:r>
              <a:rPr lang="fr-FR" sz="2400" i="1" dirty="0">
                <a:solidFill>
                  <a:schemeClr val="bg2">
                    <a:lumMod val="50000"/>
                  </a:schemeClr>
                </a:solidFill>
              </a:rPr>
              <a:t>Article 30 :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When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research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50%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publicly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funded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, the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author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retains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the right to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publish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in open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repositories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6 (STM) to 12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months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(HSS)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after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publication.</a:t>
            </a:r>
          </a:p>
          <a:p>
            <a:pPr marL="0" indent="0" algn="just">
              <a:buNone/>
            </a:pPr>
            <a:endParaRPr lang="fr-FR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fr-FR" b="1" dirty="0"/>
              <a:t>2. Data : a new </a:t>
            </a:r>
            <a:r>
              <a:rPr lang="fr-FR" b="1" i="1" dirty="0" err="1"/>
              <a:t>duty</a:t>
            </a:r>
            <a:r>
              <a:rPr lang="fr-FR" b="1" dirty="0"/>
              <a:t> for </a:t>
            </a:r>
            <a:r>
              <a:rPr lang="fr-FR" b="1" dirty="0" err="1"/>
              <a:t>universities</a:t>
            </a:r>
            <a:r>
              <a:rPr lang="fr-FR" b="1" dirty="0"/>
              <a:t> and </a:t>
            </a:r>
            <a:r>
              <a:rPr lang="fr-FR" b="1" dirty="0" err="1"/>
              <a:t>research</a:t>
            </a:r>
            <a:r>
              <a:rPr lang="fr-FR" b="1" dirty="0"/>
              <a:t> </a:t>
            </a:r>
            <a:r>
              <a:rPr lang="fr-FR" b="1" dirty="0" err="1"/>
              <a:t>performing</a:t>
            </a:r>
            <a:r>
              <a:rPr lang="fr-FR" b="1" dirty="0"/>
              <a:t> </a:t>
            </a:r>
            <a:r>
              <a:rPr lang="fr-FR" b="1" dirty="0" err="1"/>
              <a:t>organizations</a:t>
            </a:r>
            <a:endParaRPr lang="fr-FR" b="1" dirty="0"/>
          </a:p>
          <a:p>
            <a:pPr marL="0" indent="0" algn="just">
              <a:buNone/>
            </a:pPr>
            <a:r>
              <a:rPr lang="fr-FR" sz="2400" i="1" dirty="0">
                <a:solidFill>
                  <a:schemeClr val="bg2">
                    <a:lumMod val="50000"/>
                  </a:schemeClr>
                </a:solidFill>
              </a:rPr>
              <a:t>Article 6 :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open data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should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the default for all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publicly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funded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data,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including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50000"/>
                  </a:schemeClr>
                </a:solidFill>
              </a:rPr>
              <a:t>research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fr-FR" sz="2400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30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E1709573-423A-FE48-B0A5-D22A6A5E5C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2" y="0"/>
            <a:ext cx="4793910" cy="67759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182B29-BC35-5046-98E9-426C7425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962" y="277553"/>
            <a:ext cx="3912353" cy="354044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First commitment: generalize open access to publications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5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FADB0-A20B-6446-B104-9E8AE9B9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Roadmap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79ABFF-C921-2A4B-BC71-801F250D1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1. Make open access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mandatory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for projects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when publishing articles and books resulting from government-funded calls for projects. Example : ANR.</a:t>
            </a:r>
            <a:endParaRPr lang="fr-FR" sz="2000" dirty="0">
              <a:solidFill>
                <a:schemeClr val="bg2">
                  <a:lumMod val="50000"/>
                </a:schemeClr>
              </a:solidFill>
            </a:endParaRPr>
          </a:p>
          <a:p>
            <a:pPr marL="514350" indent="-514350">
              <a:buAutoNum type="arabicPeriod" startAt="2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Create a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National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Open Science fund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to develop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bibliodiversity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 </a:t>
            </a:r>
            <a:br>
              <a:rPr lang="en-GB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Starting at 3,1M€ in 2019 with 1M€ coming from Elsevier savings.</a:t>
            </a:r>
            <a:endParaRPr lang="fr-FR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3.  Support the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HAL national open repository 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And simplify the publication filing procedures for researchers who publish through open access platforms around the world (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ArXiv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Plos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, …).</a:t>
            </a:r>
            <a:endParaRPr lang="fr-FR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31CD47-9F60-584D-8AFB-54E0E9EE24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916" y="5313458"/>
            <a:ext cx="1265372" cy="12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704F9B-CD4E-8D4E-B92A-42737F54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Open Access in </a:t>
            </a:r>
            <a:r>
              <a:rPr lang="fr-FR" b="1" dirty="0" err="1"/>
              <a:t>general</a:t>
            </a:r>
            <a:r>
              <a:rPr lang="fr-FR" b="1" dirty="0"/>
              <a:t> and Plan S in </a:t>
            </a:r>
            <a:r>
              <a:rPr lang="fr-FR" b="1" dirty="0" err="1"/>
              <a:t>particular</a:t>
            </a:r>
            <a:r>
              <a:rPr lang="fr-FR" b="1" dirty="0"/>
              <a:t> : one size </a:t>
            </a:r>
            <a:r>
              <a:rPr lang="fr-FR" b="1" dirty="0" err="1"/>
              <a:t>does</a:t>
            </a:r>
            <a:r>
              <a:rPr lang="fr-FR" b="1" dirty="0"/>
              <a:t> not </a:t>
            </a:r>
            <a:r>
              <a:rPr lang="fr-FR" b="1" dirty="0" err="1"/>
              <a:t>fits</a:t>
            </a:r>
            <a:r>
              <a:rPr lang="fr-FR" b="1" dirty="0"/>
              <a:t> all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384D68-75DD-474A-8FC9-E0012F884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recommand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co-existence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different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roads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in an open archive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that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permanent and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recognized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by 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various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scientific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communities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 (“green mode”);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open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access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publishing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based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fair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, transparent, and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economically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sustainable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business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models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publicatin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fees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 (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“gold APC mode”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). </a:t>
            </a:r>
          </a:p>
          <a:p>
            <a:pPr lvl="2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Publication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where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neither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author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nor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reader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pays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 (“</a:t>
            </a:r>
            <a:r>
              <a:rPr lang="fr-FR" b="1" dirty="0" err="1">
                <a:solidFill>
                  <a:schemeClr val="bg2">
                    <a:lumMod val="50000"/>
                  </a:schemeClr>
                </a:solidFill>
              </a:rPr>
              <a:t>diamond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” mode);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2B1B0-46B2-B542-A180-A580C6050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7AC6D515-8288-C644-9CA0-D4A8980F7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511" y="0"/>
            <a:ext cx="6962978" cy="9887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3054516-0828-3341-B534-749BE0DB8AA4}"/>
              </a:ext>
            </a:extLst>
          </p:cNvPr>
          <p:cNvCxnSpPr>
            <a:cxnSpLocks/>
          </p:cNvCxnSpPr>
          <p:nvPr/>
        </p:nvCxnSpPr>
        <p:spPr>
          <a:xfrm>
            <a:off x="3803390" y="5340219"/>
            <a:ext cx="824594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20FB8A1-97E0-AB4C-A23A-2949441EF2BC}"/>
              </a:ext>
            </a:extLst>
          </p:cNvPr>
          <p:cNvCxnSpPr>
            <a:cxnSpLocks/>
          </p:cNvCxnSpPr>
          <p:nvPr/>
        </p:nvCxnSpPr>
        <p:spPr>
          <a:xfrm>
            <a:off x="4030435" y="5847182"/>
            <a:ext cx="1437304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76FBF13-E824-8B41-98FB-04FC2FD68B53}"/>
              </a:ext>
            </a:extLst>
          </p:cNvPr>
          <p:cNvCxnSpPr>
            <a:cxnSpLocks/>
          </p:cNvCxnSpPr>
          <p:nvPr/>
        </p:nvCxnSpPr>
        <p:spPr>
          <a:xfrm>
            <a:off x="1483567" y="6410130"/>
            <a:ext cx="1017037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CDFAD92-79CB-744E-B5BE-F264F7F05CC2}"/>
              </a:ext>
            </a:extLst>
          </p:cNvPr>
          <p:cNvCxnSpPr>
            <a:cxnSpLocks/>
          </p:cNvCxnSpPr>
          <p:nvPr/>
        </p:nvCxnSpPr>
        <p:spPr>
          <a:xfrm>
            <a:off x="3110205" y="6403908"/>
            <a:ext cx="4503575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DD54E7F-9B3E-A647-9FBF-D96A2BF15960}"/>
              </a:ext>
            </a:extLst>
          </p:cNvPr>
          <p:cNvCxnSpPr>
            <a:cxnSpLocks/>
          </p:cNvCxnSpPr>
          <p:nvPr/>
        </p:nvCxnSpPr>
        <p:spPr>
          <a:xfrm>
            <a:off x="1483567" y="6686936"/>
            <a:ext cx="1203649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82E4C95-B99A-7040-A200-13BBA7B853A0}"/>
              </a:ext>
            </a:extLst>
          </p:cNvPr>
          <p:cNvCxnSpPr>
            <a:cxnSpLocks/>
          </p:cNvCxnSpPr>
          <p:nvPr/>
        </p:nvCxnSpPr>
        <p:spPr>
          <a:xfrm>
            <a:off x="2858510" y="2612259"/>
            <a:ext cx="824594" cy="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7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5807</TotalTime>
  <Words>1088</Words>
  <Application>Microsoft Macintosh PowerPoint</Application>
  <PresentationFormat>Affichage à l'écran (4:3)</PresentationFormat>
  <Paragraphs>171</Paragraphs>
  <Slides>42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Georgia</vt:lpstr>
      <vt:lpstr>source sans pro</vt:lpstr>
      <vt:lpstr>Thème Office</vt:lpstr>
      <vt:lpstr>Présentation PowerPoint</vt:lpstr>
      <vt:lpstr>Context : Amsterdam call for action on open science - 2016</vt:lpstr>
      <vt:lpstr>National plan for open science (NL)</vt:lpstr>
      <vt:lpstr>Présentation PowerPoint</vt:lpstr>
      <vt:lpstr>Présentation PowerPoint</vt:lpstr>
      <vt:lpstr>First commitment: generalize open access to publications</vt:lpstr>
      <vt:lpstr>Roadmap</vt:lpstr>
      <vt:lpstr>Open Access in general and Plan S in particular : one size does not fits all</vt:lpstr>
      <vt:lpstr>Présentation PowerPoint</vt:lpstr>
      <vt:lpstr>Présentation PowerPoint</vt:lpstr>
      <vt:lpstr>What would be the added value of NOSC ?</vt:lpstr>
      <vt:lpstr>Some possible examples </vt:lpstr>
      <vt:lpstr>National Open Science Fund </vt:lpstr>
      <vt:lpstr>Sustainability Coalition for Open Science Services (SCOSS)</vt:lpstr>
      <vt:lpstr>National Open Science Monitor</vt:lpstr>
      <vt:lpstr>Iniative for OpenCitations – I4OC</vt:lpstr>
      <vt:lpstr>Second commitment: structure research data and (when possible) make it available through open access </vt:lpstr>
      <vt:lpstr>Roadmap</vt:lpstr>
      <vt:lpstr>ANR Flash call for open science and research data (2019)</vt:lpstr>
      <vt:lpstr>French Open Science Committee Comité pour la science ouverte</vt:lpstr>
      <vt:lpstr>French Open Science Committee Comité pour la science ouverte</vt:lpstr>
      <vt:lpstr>Missions of the French Open Science Committee</vt:lpstr>
      <vt:lpstr>What would be the added value of NOSC ?</vt:lpstr>
      <vt:lpstr>Interconnect the National Open Science Committees </vt:lpstr>
      <vt:lpstr>Cooperate for a better communication about Open Science</vt:lpstr>
      <vt:lpstr>Help the National Chief Research Data Officers</vt:lpstr>
      <vt:lpstr>ANR Flash call for open science and research data</vt:lpstr>
      <vt:lpstr>Third commitment: be part of a sustainable European and international open science dynamic</vt:lpstr>
      <vt:lpstr>Roadmap</vt:lpstr>
      <vt:lpstr>What would be the added value of NOSC ?</vt:lpstr>
      <vt:lpstr>Share and translate training material</vt:lpstr>
      <vt:lpstr>Accelerate the writing, spreading and implementation of best practices</vt:lpstr>
      <vt:lpstr>Help each others to write, implement and update our national plans</vt:lpstr>
      <vt:lpstr>Contribute to the EU coordination effort and initiatives : open science policy, EOSC, OSM, etc.</vt:lpstr>
      <vt:lpstr>Embed our policies and views into WorldWide policies, such as OGP, G7, OECD, UNESCO…</vt:lpstr>
      <vt:lpstr>Embed our policies and views into WorldWide policies, such as OGP, G7, OECD, UNESCO…</vt:lpstr>
      <vt:lpstr>Promote the idea of creating an Intergovernmental Panel of Experts on Open Science  (IPOS)</vt:lpstr>
      <vt:lpstr>Présentation PowerPoint</vt:lpstr>
      <vt:lpstr>Help to mutualise open science services and infrastructures</vt:lpstr>
      <vt:lpstr>At the end…  What would be the added value of NOSC ?</vt:lpstr>
      <vt:lpstr>Coordinate the coordinators ! </vt:lpstr>
      <vt:lpstr>Thank you 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Administration centrale</cp:lastModifiedBy>
  <cp:revision>872</cp:revision>
  <dcterms:created xsi:type="dcterms:W3CDTF">2017-11-05T17:12:53Z</dcterms:created>
  <dcterms:modified xsi:type="dcterms:W3CDTF">2019-10-21T05:02:44Z</dcterms:modified>
</cp:coreProperties>
</file>