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9" r:id="rId2"/>
    <p:sldId id="343" r:id="rId3"/>
    <p:sldId id="332" r:id="rId4"/>
    <p:sldId id="264" r:id="rId5"/>
    <p:sldId id="305" r:id="rId6"/>
    <p:sldId id="265" r:id="rId7"/>
    <p:sldId id="274" r:id="rId8"/>
    <p:sldId id="409" r:id="rId9"/>
    <p:sldId id="415" r:id="rId10"/>
    <p:sldId id="416" r:id="rId11"/>
    <p:sldId id="302" r:id="rId12"/>
    <p:sldId id="304" r:id="rId13"/>
    <p:sldId id="417" r:id="rId14"/>
    <p:sldId id="272" r:id="rId15"/>
    <p:sldId id="32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77" autoAdjust="0"/>
    <p:restoredTop sz="61023" autoAdjust="0"/>
  </p:normalViewPr>
  <p:slideViewPr>
    <p:cSldViewPr snapToGrid="0">
      <p:cViewPr varScale="1">
        <p:scale>
          <a:sx n="67" d="100"/>
          <a:sy n="67" d="100"/>
        </p:scale>
        <p:origin x="123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34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EC08CC-6367-4987-9D52-D258D85D77D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F8C88984-E529-4919-8B90-F26E538DA3B6}">
      <dgm:prSet phldrT="[Text]" custT="1"/>
      <dgm:spPr/>
      <dgm:t>
        <a:bodyPr/>
        <a:lstStyle/>
        <a:p>
          <a:r>
            <a:rPr lang="en-IE" sz="2200" dirty="0"/>
            <a:t>Vision</a:t>
          </a:r>
        </a:p>
      </dgm:t>
    </dgm:pt>
    <dgm:pt modelId="{1E34FFDB-EE4D-4BE8-8063-84A8A51078D2}" type="parTrans" cxnId="{09DF57D4-8772-4AA7-9C4B-36B736CD7C04}">
      <dgm:prSet/>
      <dgm:spPr/>
      <dgm:t>
        <a:bodyPr/>
        <a:lstStyle/>
        <a:p>
          <a:endParaRPr lang="en-IE" sz="2000"/>
        </a:p>
      </dgm:t>
    </dgm:pt>
    <dgm:pt modelId="{3085CBB4-FD27-4729-9387-759AA5796156}" type="sibTrans" cxnId="{09DF57D4-8772-4AA7-9C4B-36B736CD7C04}">
      <dgm:prSet/>
      <dgm:spPr/>
      <dgm:t>
        <a:bodyPr/>
        <a:lstStyle/>
        <a:p>
          <a:endParaRPr lang="en-IE" sz="2000"/>
        </a:p>
      </dgm:t>
    </dgm:pt>
    <dgm:pt modelId="{B312D0FD-0733-43CD-8251-9AFB2B169FF6}">
      <dgm:prSet phldrT="[Text]" custT="1"/>
      <dgm:spPr/>
      <dgm:t>
        <a:bodyPr/>
        <a:lstStyle/>
        <a:p>
          <a:r>
            <a:rPr lang="en-IE" sz="2000" dirty="0"/>
            <a:t>Turning Words into Actions – A Vision for Open Research in Ireland</a:t>
          </a:r>
        </a:p>
      </dgm:t>
    </dgm:pt>
    <dgm:pt modelId="{71E36100-AC71-4780-9611-FCA4AB9E2C17}" type="parTrans" cxnId="{709EACA9-2033-460D-B449-15FE2933696E}">
      <dgm:prSet/>
      <dgm:spPr/>
      <dgm:t>
        <a:bodyPr/>
        <a:lstStyle/>
        <a:p>
          <a:endParaRPr lang="en-IE" sz="2000"/>
        </a:p>
      </dgm:t>
    </dgm:pt>
    <dgm:pt modelId="{6824BCD4-A322-4543-96EB-8F8E2602D4B7}" type="sibTrans" cxnId="{709EACA9-2033-460D-B449-15FE2933696E}">
      <dgm:prSet/>
      <dgm:spPr/>
      <dgm:t>
        <a:bodyPr/>
        <a:lstStyle/>
        <a:p>
          <a:endParaRPr lang="en-IE" sz="2000"/>
        </a:p>
      </dgm:t>
    </dgm:pt>
    <dgm:pt modelId="{7EA26887-FF1B-449E-A686-D4E75A2D85A5}">
      <dgm:prSet phldrT="[Text]" custT="1"/>
      <dgm:spPr/>
      <dgm:t>
        <a:bodyPr/>
        <a:lstStyle/>
        <a:p>
          <a:r>
            <a:rPr lang="en-IE" sz="2200" dirty="0"/>
            <a:t>Open Access</a:t>
          </a:r>
        </a:p>
      </dgm:t>
    </dgm:pt>
    <dgm:pt modelId="{0CA1B1E1-4C61-43F3-BBBC-72DA3D4D0B59}" type="parTrans" cxnId="{F2DAE4B0-9EB4-4DDB-9359-4A040E49E457}">
      <dgm:prSet/>
      <dgm:spPr/>
      <dgm:t>
        <a:bodyPr/>
        <a:lstStyle/>
        <a:p>
          <a:endParaRPr lang="en-IE" sz="2000"/>
        </a:p>
      </dgm:t>
    </dgm:pt>
    <dgm:pt modelId="{C551D50D-D473-44E5-A39B-80D5CB29A707}" type="sibTrans" cxnId="{F2DAE4B0-9EB4-4DDB-9359-4A040E49E457}">
      <dgm:prSet/>
      <dgm:spPr/>
      <dgm:t>
        <a:bodyPr/>
        <a:lstStyle/>
        <a:p>
          <a:endParaRPr lang="en-IE" sz="2000"/>
        </a:p>
      </dgm:t>
    </dgm:pt>
    <dgm:pt modelId="{F7E8AD22-2ED6-4CD4-B0C1-FD9FBA6C8BBB}">
      <dgm:prSet phldrT="[Text]" custT="1"/>
      <dgm:spPr/>
      <dgm:t>
        <a:bodyPr/>
        <a:lstStyle/>
        <a:p>
          <a:r>
            <a:rPr lang="en-IE" sz="2000" dirty="0"/>
            <a:t>National Open Access (to Publications) Principles Statement</a:t>
          </a:r>
        </a:p>
      </dgm:t>
    </dgm:pt>
    <dgm:pt modelId="{02D46B23-BF60-4531-81D9-C6DD2FB62EA8}" type="parTrans" cxnId="{018E782B-36EA-4E84-B07C-6175268B0DDA}">
      <dgm:prSet/>
      <dgm:spPr/>
      <dgm:t>
        <a:bodyPr/>
        <a:lstStyle/>
        <a:p>
          <a:endParaRPr lang="en-IE" sz="2000"/>
        </a:p>
      </dgm:t>
    </dgm:pt>
    <dgm:pt modelId="{324551C9-A2CF-41AE-ABF8-9E0031BBE46D}" type="sibTrans" cxnId="{018E782B-36EA-4E84-B07C-6175268B0DDA}">
      <dgm:prSet/>
      <dgm:spPr/>
      <dgm:t>
        <a:bodyPr/>
        <a:lstStyle/>
        <a:p>
          <a:endParaRPr lang="en-IE" sz="2000"/>
        </a:p>
      </dgm:t>
    </dgm:pt>
    <dgm:pt modelId="{07989637-5E6F-4C68-9936-EF2D03EC337B}">
      <dgm:prSet phldrT="[Text]" custT="1"/>
      <dgm:spPr/>
      <dgm:t>
        <a:bodyPr/>
        <a:lstStyle/>
        <a:p>
          <a:r>
            <a:rPr lang="en-IE" sz="2200" dirty="0"/>
            <a:t>Open Data</a:t>
          </a:r>
        </a:p>
      </dgm:t>
    </dgm:pt>
    <dgm:pt modelId="{FEB3D86F-F4EF-4780-BCCD-586C8AB32F27}" type="parTrans" cxnId="{6C6A8FCC-19C5-43CE-8B85-0E24F4EB3C3A}">
      <dgm:prSet/>
      <dgm:spPr/>
      <dgm:t>
        <a:bodyPr/>
        <a:lstStyle/>
        <a:p>
          <a:endParaRPr lang="en-IE" sz="2000"/>
        </a:p>
      </dgm:t>
    </dgm:pt>
    <dgm:pt modelId="{6C2A7159-BB40-4DFF-8F40-3CB106902C57}" type="sibTrans" cxnId="{6C6A8FCC-19C5-43CE-8B85-0E24F4EB3C3A}">
      <dgm:prSet/>
      <dgm:spPr/>
      <dgm:t>
        <a:bodyPr/>
        <a:lstStyle/>
        <a:p>
          <a:endParaRPr lang="en-IE" sz="2000"/>
        </a:p>
      </dgm:t>
    </dgm:pt>
    <dgm:pt modelId="{3EDEF43A-94D6-4F9F-BE58-B8E2D1B65D80}">
      <dgm:prSet phldrT="[Text]" custT="1"/>
      <dgm:spPr/>
      <dgm:t>
        <a:bodyPr/>
        <a:lstStyle/>
        <a:p>
          <a:r>
            <a:rPr lang="en-IE" sz="2000" dirty="0"/>
            <a:t>Research Data Principles</a:t>
          </a:r>
        </a:p>
      </dgm:t>
    </dgm:pt>
    <dgm:pt modelId="{6A596D5E-9DDB-4D5B-A399-7E78B81ED1A8}" type="parTrans" cxnId="{C5A44AE0-A006-420B-BF8D-EA9247E2D62D}">
      <dgm:prSet/>
      <dgm:spPr/>
      <dgm:t>
        <a:bodyPr/>
        <a:lstStyle/>
        <a:p>
          <a:endParaRPr lang="en-IE" sz="2000"/>
        </a:p>
      </dgm:t>
    </dgm:pt>
    <dgm:pt modelId="{90B08B8B-E81B-4748-BB29-CA7CFBEB7B58}" type="sibTrans" cxnId="{C5A44AE0-A006-420B-BF8D-EA9247E2D62D}">
      <dgm:prSet/>
      <dgm:spPr/>
      <dgm:t>
        <a:bodyPr/>
        <a:lstStyle/>
        <a:p>
          <a:endParaRPr lang="en-IE" sz="2000"/>
        </a:p>
      </dgm:t>
    </dgm:pt>
    <dgm:pt modelId="{7B531590-4313-42E0-BCD6-016CFF0B642B}">
      <dgm:prSet phldrT="[Text]" custT="1"/>
      <dgm:spPr/>
      <dgm:t>
        <a:bodyPr/>
        <a:lstStyle/>
        <a:p>
          <a:r>
            <a:rPr lang="en-IE" sz="2200" dirty="0"/>
            <a:t>Research Infrastructure</a:t>
          </a:r>
        </a:p>
      </dgm:t>
    </dgm:pt>
    <dgm:pt modelId="{FB9A40D7-D28E-4BDD-AC52-8D5C45F3F879}" type="parTrans" cxnId="{148D52B7-2B09-487F-831C-6E8FC3D2656A}">
      <dgm:prSet/>
      <dgm:spPr/>
      <dgm:t>
        <a:bodyPr/>
        <a:lstStyle/>
        <a:p>
          <a:endParaRPr lang="en-IE" sz="2000"/>
        </a:p>
      </dgm:t>
    </dgm:pt>
    <dgm:pt modelId="{E76B6D91-DBAA-469B-ACF5-6BB2C5323386}" type="sibTrans" cxnId="{148D52B7-2B09-487F-831C-6E8FC3D2656A}">
      <dgm:prSet/>
      <dgm:spPr/>
      <dgm:t>
        <a:bodyPr/>
        <a:lstStyle/>
        <a:p>
          <a:endParaRPr lang="en-IE" sz="2000"/>
        </a:p>
      </dgm:t>
    </dgm:pt>
    <dgm:pt modelId="{DC689F8F-A908-47DE-9312-934A2A2D0C6B}">
      <dgm:prSet phldrT="[Text]" custT="1"/>
      <dgm:spPr/>
      <dgm:t>
        <a:bodyPr/>
        <a:lstStyle/>
        <a:p>
          <a:r>
            <a:rPr lang="en-IE" sz="2000" dirty="0"/>
            <a:t>Research Information Infrastructure Roadmap</a:t>
          </a:r>
        </a:p>
      </dgm:t>
    </dgm:pt>
    <dgm:pt modelId="{3ECD009F-0C29-482A-BBAD-B36CF116FE4C}" type="parTrans" cxnId="{4098E62E-942D-40C9-AD60-EDA79D761759}">
      <dgm:prSet/>
      <dgm:spPr/>
      <dgm:t>
        <a:bodyPr/>
        <a:lstStyle/>
        <a:p>
          <a:endParaRPr lang="en-IE" sz="2000"/>
        </a:p>
      </dgm:t>
    </dgm:pt>
    <dgm:pt modelId="{7FFE10A0-A4EA-4FCF-9444-E25C6D6CC81D}" type="sibTrans" cxnId="{4098E62E-942D-40C9-AD60-EDA79D761759}">
      <dgm:prSet/>
      <dgm:spPr/>
      <dgm:t>
        <a:bodyPr/>
        <a:lstStyle/>
        <a:p>
          <a:endParaRPr lang="en-IE" sz="2000"/>
        </a:p>
      </dgm:t>
    </dgm:pt>
    <dgm:pt modelId="{6D2C06F5-CF4C-4D49-822B-4D12DD45B7FE}">
      <dgm:prSet phldrT="[Text]" custT="1"/>
      <dgm:spPr/>
      <dgm:t>
        <a:bodyPr/>
        <a:lstStyle/>
        <a:p>
          <a:r>
            <a:rPr lang="en-GB" sz="2000" dirty="0"/>
            <a:t>Joint Statement of Principle on the adoption and use of ORCID and related persistent identifier infrastructure</a:t>
          </a:r>
          <a:endParaRPr lang="en-IE" sz="2000" dirty="0"/>
        </a:p>
      </dgm:t>
    </dgm:pt>
    <dgm:pt modelId="{08CCCBBA-2358-4643-A2BC-89268E1D84E1}" type="parTrans" cxnId="{AFAA0C10-9C40-4FB6-8B00-27CCCD183FE7}">
      <dgm:prSet/>
      <dgm:spPr/>
      <dgm:t>
        <a:bodyPr/>
        <a:lstStyle/>
        <a:p>
          <a:endParaRPr lang="en-IE" sz="2000"/>
        </a:p>
      </dgm:t>
    </dgm:pt>
    <dgm:pt modelId="{76F2A358-4782-4F79-8B88-65B3A6A18024}" type="sibTrans" cxnId="{AFAA0C10-9C40-4FB6-8B00-27CCCD183FE7}">
      <dgm:prSet/>
      <dgm:spPr/>
      <dgm:t>
        <a:bodyPr/>
        <a:lstStyle/>
        <a:p>
          <a:endParaRPr lang="en-IE" sz="2000"/>
        </a:p>
      </dgm:t>
    </dgm:pt>
    <dgm:pt modelId="{9B35FF50-E596-4AD2-86C9-A9EC705E79D7}" type="pres">
      <dgm:prSet presAssocID="{16EC08CC-6367-4987-9D52-D258D85D77DA}" presName="Name0" presStyleCnt="0">
        <dgm:presLayoutVars>
          <dgm:dir/>
          <dgm:animLvl val="lvl"/>
          <dgm:resizeHandles val="exact"/>
        </dgm:presLayoutVars>
      </dgm:prSet>
      <dgm:spPr/>
    </dgm:pt>
    <dgm:pt modelId="{B8448BD6-D0E5-44BE-BFB5-DFC40F3C524A}" type="pres">
      <dgm:prSet presAssocID="{F8C88984-E529-4919-8B90-F26E538DA3B6}" presName="linNode" presStyleCnt="0"/>
      <dgm:spPr/>
    </dgm:pt>
    <dgm:pt modelId="{DD2F801F-2313-45A5-8A3E-00D0C5337230}" type="pres">
      <dgm:prSet presAssocID="{F8C88984-E529-4919-8B90-F26E538DA3B6}" presName="parentText" presStyleLbl="node1" presStyleIdx="0" presStyleCnt="4" custScaleX="57864" custScaleY="89438" custLinFactNeighborX="-2295" custLinFactNeighborY="8158">
        <dgm:presLayoutVars>
          <dgm:chMax val="1"/>
          <dgm:bulletEnabled val="1"/>
        </dgm:presLayoutVars>
      </dgm:prSet>
      <dgm:spPr/>
    </dgm:pt>
    <dgm:pt modelId="{7E75966F-A81F-4283-8521-28151C9FC381}" type="pres">
      <dgm:prSet presAssocID="{F8C88984-E529-4919-8B90-F26E538DA3B6}" presName="descendantText" presStyleLbl="alignAccFollowNode1" presStyleIdx="0" presStyleCnt="4" custScaleX="120658" custScaleY="115945" custLinFactNeighborX="906" custLinFactNeighborY="10392">
        <dgm:presLayoutVars>
          <dgm:bulletEnabled val="1"/>
        </dgm:presLayoutVars>
      </dgm:prSet>
      <dgm:spPr/>
    </dgm:pt>
    <dgm:pt modelId="{6F819F21-698E-44DA-B6D3-C1289C9DD6D7}" type="pres">
      <dgm:prSet presAssocID="{3085CBB4-FD27-4729-9387-759AA5796156}" presName="sp" presStyleCnt="0"/>
      <dgm:spPr/>
    </dgm:pt>
    <dgm:pt modelId="{949B5880-A85F-4401-BAE5-965C05B50814}" type="pres">
      <dgm:prSet presAssocID="{7EA26887-FF1B-449E-A686-D4E75A2D85A5}" presName="linNode" presStyleCnt="0"/>
      <dgm:spPr/>
    </dgm:pt>
    <dgm:pt modelId="{FE4FDFC2-BAD9-403D-8420-74EE3654558A}" type="pres">
      <dgm:prSet presAssocID="{7EA26887-FF1B-449E-A686-D4E75A2D85A5}" presName="parentText" presStyleLbl="node1" presStyleIdx="1" presStyleCnt="4" custScaleX="57864" custScaleY="86623" custLinFactNeighborX="-1983" custLinFactNeighborY="4850">
        <dgm:presLayoutVars>
          <dgm:chMax val="1"/>
          <dgm:bulletEnabled val="1"/>
        </dgm:presLayoutVars>
      </dgm:prSet>
      <dgm:spPr/>
    </dgm:pt>
    <dgm:pt modelId="{738C1B85-0228-4920-9849-8C1BE43B1B0F}" type="pres">
      <dgm:prSet presAssocID="{7EA26887-FF1B-449E-A686-D4E75A2D85A5}" presName="descendantText" presStyleLbl="alignAccFollowNode1" presStyleIdx="1" presStyleCnt="4" custScaleX="120189" custScaleY="101089" custLinFactNeighborX="906" custLinFactNeighborY="10339">
        <dgm:presLayoutVars>
          <dgm:bulletEnabled val="1"/>
        </dgm:presLayoutVars>
      </dgm:prSet>
      <dgm:spPr/>
    </dgm:pt>
    <dgm:pt modelId="{1377D266-8ED1-4A1C-8AED-C0172FD823BC}" type="pres">
      <dgm:prSet presAssocID="{C551D50D-D473-44E5-A39B-80D5CB29A707}" presName="sp" presStyleCnt="0"/>
      <dgm:spPr/>
    </dgm:pt>
    <dgm:pt modelId="{E8CC3F1F-1950-4E84-B0B9-09AE703B2832}" type="pres">
      <dgm:prSet presAssocID="{07989637-5E6F-4C68-9936-EF2D03EC337B}" presName="linNode" presStyleCnt="0"/>
      <dgm:spPr/>
    </dgm:pt>
    <dgm:pt modelId="{9CBCA1D3-3FB3-4C07-9506-D716533551AA}" type="pres">
      <dgm:prSet presAssocID="{07989637-5E6F-4C68-9936-EF2D03EC337B}" presName="parentText" presStyleLbl="node1" presStyleIdx="2" presStyleCnt="4" custScaleX="57864" custScaleY="83162" custLinFactNeighborX="-2295" custLinFactNeighborY="5073">
        <dgm:presLayoutVars>
          <dgm:chMax val="1"/>
          <dgm:bulletEnabled val="1"/>
        </dgm:presLayoutVars>
      </dgm:prSet>
      <dgm:spPr/>
    </dgm:pt>
    <dgm:pt modelId="{EB5A47A2-E5B2-4CEE-AA80-FEFD798B3A96}" type="pres">
      <dgm:prSet presAssocID="{07989637-5E6F-4C68-9936-EF2D03EC337B}" presName="descendantText" presStyleLbl="alignAccFollowNode1" presStyleIdx="2" presStyleCnt="4" custScaleX="120445" custScaleY="79883" custLinFactNeighborX="906" custLinFactNeighborY="2629">
        <dgm:presLayoutVars>
          <dgm:bulletEnabled val="1"/>
        </dgm:presLayoutVars>
      </dgm:prSet>
      <dgm:spPr/>
    </dgm:pt>
    <dgm:pt modelId="{CABC3DCD-77E2-490A-82A6-8D6363EFB430}" type="pres">
      <dgm:prSet presAssocID="{6C2A7159-BB40-4DFF-8F40-3CB106902C57}" presName="sp" presStyleCnt="0"/>
      <dgm:spPr/>
    </dgm:pt>
    <dgm:pt modelId="{34D9F751-48F3-4B1A-A120-671B740896B1}" type="pres">
      <dgm:prSet presAssocID="{7B531590-4313-42E0-BCD6-016CFF0B642B}" presName="linNode" presStyleCnt="0"/>
      <dgm:spPr/>
    </dgm:pt>
    <dgm:pt modelId="{BFBCCF55-F871-48A2-A662-8399E766E1AB}" type="pres">
      <dgm:prSet presAssocID="{7B531590-4313-42E0-BCD6-016CFF0B642B}" presName="parentText" presStyleLbl="node1" presStyleIdx="3" presStyleCnt="4" custScaleX="57921" custScaleY="101251" custLinFactNeighborX="-1523" custLinFactNeighborY="-4982">
        <dgm:presLayoutVars>
          <dgm:chMax val="1"/>
          <dgm:bulletEnabled val="1"/>
        </dgm:presLayoutVars>
      </dgm:prSet>
      <dgm:spPr/>
    </dgm:pt>
    <dgm:pt modelId="{409D7DD8-CE76-4DB3-A780-FAC79F1DAB80}" type="pres">
      <dgm:prSet presAssocID="{7B531590-4313-42E0-BCD6-016CFF0B642B}" presName="descendantText" presStyleLbl="alignAccFollowNode1" presStyleIdx="3" presStyleCnt="4" custScaleX="120776" custScaleY="159958" custLinFactNeighborX="907" custLinFactNeighborY="15110">
        <dgm:presLayoutVars>
          <dgm:bulletEnabled val="1"/>
        </dgm:presLayoutVars>
      </dgm:prSet>
      <dgm:spPr/>
    </dgm:pt>
  </dgm:ptLst>
  <dgm:cxnLst>
    <dgm:cxn modelId="{EE39070F-E9D7-48D7-B38A-E23DAB0BE6D7}" type="presOf" srcId="{F7E8AD22-2ED6-4CD4-B0C1-FD9FBA6C8BBB}" destId="{738C1B85-0228-4920-9849-8C1BE43B1B0F}" srcOrd="0" destOrd="0" presId="urn:microsoft.com/office/officeart/2005/8/layout/vList5"/>
    <dgm:cxn modelId="{AFAA0C10-9C40-4FB6-8B00-27CCCD183FE7}" srcId="{7B531590-4313-42E0-BCD6-016CFF0B642B}" destId="{6D2C06F5-CF4C-4D49-822B-4D12DD45B7FE}" srcOrd="1" destOrd="0" parTransId="{08CCCBBA-2358-4643-A2BC-89268E1D84E1}" sibTransId="{76F2A358-4782-4F79-8B88-65B3A6A18024}"/>
    <dgm:cxn modelId="{01391915-BD56-470C-BCE5-66C6427B7B3C}" type="presOf" srcId="{F8C88984-E529-4919-8B90-F26E538DA3B6}" destId="{DD2F801F-2313-45A5-8A3E-00D0C5337230}" srcOrd="0" destOrd="0" presId="urn:microsoft.com/office/officeart/2005/8/layout/vList5"/>
    <dgm:cxn modelId="{B0B93B1A-18D1-4AF5-BB77-797B9EAC4AEF}" type="presOf" srcId="{7EA26887-FF1B-449E-A686-D4E75A2D85A5}" destId="{FE4FDFC2-BAD9-403D-8420-74EE3654558A}" srcOrd="0" destOrd="0" presId="urn:microsoft.com/office/officeart/2005/8/layout/vList5"/>
    <dgm:cxn modelId="{018E782B-36EA-4E84-B07C-6175268B0DDA}" srcId="{7EA26887-FF1B-449E-A686-D4E75A2D85A5}" destId="{F7E8AD22-2ED6-4CD4-B0C1-FD9FBA6C8BBB}" srcOrd="0" destOrd="0" parTransId="{02D46B23-BF60-4531-81D9-C6DD2FB62EA8}" sibTransId="{324551C9-A2CF-41AE-ABF8-9E0031BBE46D}"/>
    <dgm:cxn modelId="{4098E62E-942D-40C9-AD60-EDA79D761759}" srcId="{7B531590-4313-42E0-BCD6-016CFF0B642B}" destId="{DC689F8F-A908-47DE-9312-934A2A2D0C6B}" srcOrd="0" destOrd="0" parTransId="{3ECD009F-0C29-482A-BBAD-B36CF116FE4C}" sibTransId="{7FFE10A0-A4EA-4FCF-9444-E25C6D6CC81D}"/>
    <dgm:cxn modelId="{3C8C515F-E6D5-4D23-BD1E-AFF259B5ACB5}" type="presOf" srcId="{16EC08CC-6367-4987-9D52-D258D85D77DA}" destId="{9B35FF50-E596-4AD2-86C9-A9EC705E79D7}" srcOrd="0" destOrd="0" presId="urn:microsoft.com/office/officeart/2005/8/layout/vList5"/>
    <dgm:cxn modelId="{6C85DC4A-21FD-4694-8EA3-52F0CD0A29A0}" type="presOf" srcId="{07989637-5E6F-4C68-9936-EF2D03EC337B}" destId="{9CBCA1D3-3FB3-4C07-9506-D716533551AA}" srcOrd="0" destOrd="0" presId="urn:microsoft.com/office/officeart/2005/8/layout/vList5"/>
    <dgm:cxn modelId="{D6F97655-858A-42CA-9B06-A04472B8B302}" type="presOf" srcId="{3EDEF43A-94D6-4F9F-BE58-B8E2D1B65D80}" destId="{EB5A47A2-E5B2-4CEE-AA80-FEFD798B3A96}" srcOrd="0" destOrd="0" presId="urn:microsoft.com/office/officeart/2005/8/layout/vList5"/>
    <dgm:cxn modelId="{709EACA9-2033-460D-B449-15FE2933696E}" srcId="{F8C88984-E529-4919-8B90-F26E538DA3B6}" destId="{B312D0FD-0733-43CD-8251-9AFB2B169FF6}" srcOrd="0" destOrd="0" parTransId="{71E36100-AC71-4780-9611-FCA4AB9E2C17}" sibTransId="{6824BCD4-A322-4543-96EB-8F8E2602D4B7}"/>
    <dgm:cxn modelId="{287879AA-4D17-4DA0-9BD3-477D99504762}" type="presOf" srcId="{7B531590-4313-42E0-BCD6-016CFF0B642B}" destId="{BFBCCF55-F871-48A2-A662-8399E766E1AB}" srcOrd="0" destOrd="0" presId="urn:microsoft.com/office/officeart/2005/8/layout/vList5"/>
    <dgm:cxn modelId="{F2DAE4B0-9EB4-4DDB-9359-4A040E49E457}" srcId="{16EC08CC-6367-4987-9D52-D258D85D77DA}" destId="{7EA26887-FF1B-449E-A686-D4E75A2D85A5}" srcOrd="1" destOrd="0" parTransId="{0CA1B1E1-4C61-43F3-BBBC-72DA3D4D0B59}" sibTransId="{C551D50D-D473-44E5-A39B-80D5CB29A707}"/>
    <dgm:cxn modelId="{148D52B7-2B09-487F-831C-6E8FC3D2656A}" srcId="{16EC08CC-6367-4987-9D52-D258D85D77DA}" destId="{7B531590-4313-42E0-BCD6-016CFF0B642B}" srcOrd="3" destOrd="0" parTransId="{FB9A40D7-D28E-4BDD-AC52-8D5C45F3F879}" sibTransId="{E76B6D91-DBAA-469B-ACF5-6BB2C5323386}"/>
    <dgm:cxn modelId="{6C6A8FCC-19C5-43CE-8B85-0E24F4EB3C3A}" srcId="{16EC08CC-6367-4987-9D52-D258D85D77DA}" destId="{07989637-5E6F-4C68-9936-EF2D03EC337B}" srcOrd="2" destOrd="0" parTransId="{FEB3D86F-F4EF-4780-BCCD-586C8AB32F27}" sibTransId="{6C2A7159-BB40-4DFF-8F40-3CB106902C57}"/>
    <dgm:cxn modelId="{09DF57D4-8772-4AA7-9C4B-36B736CD7C04}" srcId="{16EC08CC-6367-4987-9D52-D258D85D77DA}" destId="{F8C88984-E529-4919-8B90-F26E538DA3B6}" srcOrd="0" destOrd="0" parTransId="{1E34FFDB-EE4D-4BE8-8063-84A8A51078D2}" sibTransId="{3085CBB4-FD27-4729-9387-759AA5796156}"/>
    <dgm:cxn modelId="{9E6846DE-6618-456A-B5DB-D38772CE30A5}" type="presOf" srcId="{B312D0FD-0733-43CD-8251-9AFB2B169FF6}" destId="{7E75966F-A81F-4283-8521-28151C9FC381}" srcOrd="0" destOrd="0" presId="urn:microsoft.com/office/officeart/2005/8/layout/vList5"/>
    <dgm:cxn modelId="{C5A44AE0-A006-420B-BF8D-EA9247E2D62D}" srcId="{07989637-5E6F-4C68-9936-EF2D03EC337B}" destId="{3EDEF43A-94D6-4F9F-BE58-B8E2D1B65D80}" srcOrd="0" destOrd="0" parTransId="{6A596D5E-9DDB-4D5B-A399-7E78B81ED1A8}" sibTransId="{90B08B8B-E81B-4748-BB29-CA7CFBEB7B58}"/>
    <dgm:cxn modelId="{814B1CF8-98C1-4AF1-91E3-9820A3EEA367}" type="presOf" srcId="{6D2C06F5-CF4C-4D49-822B-4D12DD45B7FE}" destId="{409D7DD8-CE76-4DB3-A780-FAC79F1DAB80}" srcOrd="0" destOrd="1" presId="urn:microsoft.com/office/officeart/2005/8/layout/vList5"/>
    <dgm:cxn modelId="{BB7B7FFC-671C-408B-B13B-8C38370C4AE2}" type="presOf" srcId="{DC689F8F-A908-47DE-9312-934A2A2D0C6B}" destId="{409D7DD8-CE76-4DB3-A780-FAC79F1DAB80}" srcOrd="0" destOrd="0" presId="urn:microsoft.com/office/officeart/2005/8/layout/vList5"/>
    <dgm:cxn modelId="{21A078B7-AA6C-419F-BBD2-885DD524FC68}" type="presParOf" srcId="{9B35FF50-E596-4AD2-86C9-A9EC705E79D7}" destId="{B8448BD6-D0E5-44BE-BFB5-DFC40F3C524A}" srcOrd="0" destOrd="0" presId="urn:microsoft.com/office/officeart/2005/8/layout/vList5"/>
    <dgm:cxn modelId="{B1FD70D2-AE58-4A04-B9DE-EB13EBE23934}" type="presParOf" srcId="{B8448BD6-D0E5-44BE-BFB5-DFC40F3C524A}" destId="{DD2F801F-2313-45A5-8A3E-00D0C5337230}" srcOrd="0" destOrd="0" presId="urn:microsoft.com/office/officeart/2005/8/layout/vList5"/>
    <dgm:cxn modelId="{1C070334-D661-4A16-A19C-42FA3661A65F}" type="presParOf" srcId="{B8448BD6-D0E5-44BE-BFB5-DFC40F3C524A}" destId="{7E75966F-A81F-4283-8521-28151C9FC381}" srcOrd="1" destOrd="0" presId="urn:microsoft.com/office/officeart/2005/8/layout/vList5"/>
    <dgm:cxn modelId="{41D2F940-AAE1-4D56-871A-9AE216AC2303}" type="presParOf" srcId="{9B35FF50-E596-4AD2-86C9-A9EC705E79D7}" destId="{6F819F21-698E-44DA-B6D3-C1289C9DD6D7}" srcOrd="1" destOrd="0" presId="urn:microsoft.com/office/officeart/2005/8/layout/vList5"/>
    <dgm:cxn modelId="{DCD0928A-56FF-4D95-BD16-D125072FC484}" type="presParOf" srcId="{9B35FF50-E596-4AD2-86C9-A9EC705E79D7}" destId="{949B5880-A85F-4401-BAE5-965C05B50814}" srcOrd="2" destOrd="0" presId="urn:microsoft.com/office/officeart/2005/8/layout/vList5"/>
    <dgm:cxn modelId="{DFB633BF-1BCE-4657-AAFF-AEE641402FD0}" type="presParOf" srcId="{949B5880-A85F-4401-BAE5-965C05B50814}" destId="{FE4FDFC2-BAD9-403D-8420-74EE3654558A}" srcOrd="0" destOrd="0" presId="urn:microsoft.com/office/officeart/2005/8/layout/vList5"/>
    <dgm:cxn modelId="{D2BA0650-6463-4F1B-A0FB-FC5DEE06928A}" type="presParOf" srcId="{949B5880-A85F-4401-BAE5-965C05B50814}" destId="{738C1B85-0228-4920-9849-8C1BE43B1B0F}" srcOrd="1" destOrd="0" presId="urn:microsoft.com/office/officeart/2005/8/layout/vList5"/>
    <dgm:cxn modelId="{8AEAC750-2A34-4EAE-B1E3-3287777F1318}" type="presParOf" srcId="{9B35FF50-E596-4AD2-86C9-A9EC705E79D7}" destId="{1377D266-8ED1-4A1C-8AED-C0172FD823BC}" srcOrd="3" destOrd="0" presId="urn:microsoft.com/office/officeart/2005/8/layout/vList5"/>
    <dgm:cxn modelId="{DA33439E-3E0E-48C8-B71F-16CDBB514864}" type="presParOf" srcId="{9B35FF50-E596-4AD2-86C9-A9EC705E79D7}" destId="{E8CC3F1F-1950-4E84-B0B9-09AE703B2832}" srcOrd="4" destOrd="0" presId="urn:microsoft.com/office/officeart/2005/8/layout/vList5"/>
    <dgm:cxn modelId="{85AB7F8B-D54B-49CF-BF5C-2F6D6C5BB3B9}" type="presParOf" srcId="{E8CC3F1F-1950-4E84-B0B9-09AE703B2832}" destId="{9CBCA1D3-3FB3-4C07-9506-D716533551AA}" srcOrd="0" destOrd="0" presId="urn:microsoft.com/office/officeart/2005/8/layout/vList5"/>
    <dgm:cxn modelId="{E8ADC16E-8C41-4713-B62D-B1166F7D7A67}" type="presParOf" srcId="{E8CC3F1F-1950-4E84-B0B9-09AE703B2832}" destId="{EB5A47A2-E5B2-4CEE-AA80-FEFD798B3A96}" srcOrd="1" destOrd="0" presId="urn:microsoft.com/office/officeart/2005/8/layout/vList5"/>
    <dgm:cxn modelId="{14CB86F8-B271-48AD-860E-2A757A535E08}" type="presParOf" srcId="{9B35FF50-E596-4AD2-86C9-A9EC705E79D7}" destId="{CABC3DCD-77E2-490A-82A6-8D6363EFB430}" srcOrd="5" destOrd="0" presId="urn:microsoft.com/office/officeart/2005/8/layout/vList5"/>
    <dgm:cxn modelId="{BB2A880F-4FC7-4479-807C-6BAE8EA2FB4C}" type="presParOf" srcId="{9B35FF50-E596-4AD2-86C9-A9EC705E79D7}" destId="{34D9F751-48F3-4B1A-A120-671B740896B1}" srcOrd="6" destOrd="0" presId="urn:microsoft.com/office/officeart/2005/8/layout/vList5"/>
    <dgm:cxn modelId="{82D800CE-AF8B-44EE-98BE-1C4785833C5D}" type="presParOf" srcId="{34D9F751-48F3-4B1A-A120-671B740896B1}" destId="{BFBCCF55-F871-48A2-A662-8399E766E1AB}" srcOrd="0" destOrd="0" presId="urn:microsoft.com/office/officeart/2005/8/layout/vList5"/>
    <dgm:cxn modelId="{85F477A7-01B2-4DE1-ABD2-D587D8796132}" type="presParOf" srcId="{34D9F751-48F3-4B1A-A120-671B740896B1}" destId="{409D7DD8-CE76-4DB3-A780-FAC79F1DAB8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EFE2DC-FADC-495B-8A90-CA9F27E94C3A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2ABB2CE4-0192-4353-BAE6-4C3723549A01}">
      <dgm:prSet phldrT="[Text]" custT="1"/>
      <dgm:spPr/>
      <dgm:t>
        <a:bodyPr/>
        <a:lstStyle/>
        <a:p>
          <a:r>
            <a:rPr lang="en-IE" sz="2400" dirty="0"/>
            <a:t>Enabling FAIR research data</a:t>
          </a:r>
        </a:p>
      </dgm:t>
    </dgm:pt>
    <dgm:pt modelId="{AC4C6042-743D-4EE4-B39F-7A1F5F8903FD}" type="parTrans" cxnId="{DBC33F8A-5C34-4929-B8C9-A2DDEC5462AD}">
      <dgm:prSet/>
      <dgm:spPr/>
      <dgm:t>
        <a:bodyPr/>
        <a:lstStyle/>
        <a:p>
          <a:endParaRPr lang="en-IE"/>
        </a:p>
      </dgm:t>
    </dgm:pt>
    <dgm:pt modelId="{C2546868-AE61-4744-A18D-D3D0E2268843}" type="sibTrans" cxnId="{DBC33F8A-5C34-4929-B8C9-A2DDEC5462AD}">
      <dgm:prSet/>
      <dgm:spPr/>
      <dgm:t>
        <a:bodyPr/>
        <a:lstStyle/>
        <a:p>
          <a:endParaRPr lang="en-IE"/>
        </a:p>
      </dgm:t>
    </dgm:pt>
    <dgm:pt modelId="{FA90B90D-5DEC-4DD8-81D8-7EC2B66E8940}">
      <dgm:prSet phldrT="[Text]" custT="1"/>
      <dgm:spPr/>
      <dgm:t>
        <a:bodyPr/>
        <a:lstStyle/>
        <a:p>
          <a:r>
            <a:rPr lang="en-IE" sz="2400" dirty="0"/>
            <a:t>Infrastructures for access to and for preservation of research</a:t>
          </a:r>
        </a:p>
      </dgm:t>
    </dgm:pt>
    <dgm:pt modelId="{F4D80B7D-2CE4-4901-8176-C28B25A5D91A}" type="parTrans" cxnId="{1AE12CE2-5A5D-4870-9CFF-702539696166}">
      <dgm:prSet/>
      <dgm:spPr/>
      <dgm:t>
        <a:bodyPr/>
        <a:lstStyle/>
        <a:p>
          <a:endParaRPr lang="en-IE"/>
        </a:p>
      </dgm:t>
    </dgm:pt>
    <dgm:pt modelId="{A2CF182D-4BFC-40D5-A194-57D1FBA303D2}" type="sibTrans" cxnId="{1AE12CE2-5A5D-4870-9CFF-702539696166}">
      <dgm:prSet/>
      <dgm:spPr/>
      <dgm:t>
        <a:bodyPr/>
        <a:lstStyle/>
        <a:p>
          <a:endParaRPr lang="en-IE"/>
        </a:p>
      </dgm:t>
    </dgm:pt>
    <dgm:pt modelId="{8241659E-7A4E-4AFC-B55E-B2698DC5EAFA}">
      <dgm:prSet phldrT="[Text]" custT="1"/>
      <dgm:spPr/>
      <dgm:t>
        <a:bodyPr/>
        <a:lstStyle/>
        <a:p>
          <a:r>
            <a:rPr lang="en-IE" sz="2400" dirty="0"/>
            <a:t>Skills and competences</a:t>
          </a:r>
        </a:p>
      </dgm:t>
    </dgm:pt>
    <dgm:pt modelId="{59CCDAB6-5009-45FF-8633-CB0D4654EBBC}" type="parTrans" cxnId="{7CF66DFB-B4C6-4CE7-8967-7F1FE5CC4089}">
      <dgm:prSet/>
      <dgm:spPr/>
      <dgm:t>
        <a:bodyPr/>
        <a:lstStyle/>
        <a:p>
          <a:endParaRPr lang="en-IE"/>
        </a:p>
      </dgm:t>
    </dgm:pt>
    <dgm:pt modelId="{2F3E79CC-E03B-4602-917E-14251CCE03B4}" type="sibTrans" cxnId="{7CF66DFB-B4C6-4CE7-8967-7F1FE5CC4089}">
      <dgm:prSet/>
      <dgm:spPr/>
      <dgm:t>
        <a:bodyPr/>
        <a:lstStyle/>
        <a:p>
          <a:endParaRPr lang="en-IE"/>
        </a:p>
      </dgm:t>
    </dgm:pt>
    <dgm:pt modelId="{A11E6325-61DF-451A-B499-ECB6D439E3B2}">
      <dgm:prSet phldrT="[Text]" custT="1"/>
      <dgm:spPr/>
      <dgm:t>
        <a:bodyPr/>
        <a:lstStyle/>
        <a:p>
          <a:r>
            <a:rPr lang="en-IE" sz="2400" dirty="0"/>
            <a:t>Incentives and rewards</a:t>
          </a:r>
          <a:endParaRPr lang="en-IE" sz="1700" dirty="0"/>
        </a:p>
      </dgm:t>
    </dgm:pt>
    <dgm:pt modelId="{08FC509F-6743-4CB0-8444-627E1B4DF1D5}" type="parTrans" cxnId="{1C7C2F31-32EF-4749-9BE0-FCE7F947AF98}">
      <dgm:prSet/>
      <dgm:spPr/>
      <dgm:t>
        <a:bodyPr/>
        <a:lstStyle/>
        <a:p>
          <a:endParaRPr lang="en-IE"/>
        </a:p>
      </dgm:t>
    </dgm:pt>
    <dgm:pt modelId="{142ED6FF-1096-4D63-9200-C3BF985DF9D2}" type="sibTrans" cxnId="{1C7C2F31-32EF-4749-9BE0-FCE7F947AF98}">
      <dgm:prSet/>
      <dgm:spPr/>
      <dgm:t>
        <a:bodyPr/>
        <a:lstStyle/>
        <a:p>
          <a:endParaRPr lang="en-IE"/>
        </a:p>
      </dgm:t>
    </dgm:pt>
    <dgm:pt modelId="{92CFC176-C012-43A3-8045-40B789156A9E}">
      <dgm:prSet custT="1"/>
      <dgm:spPr/>
      <dgm:t>
        <a:bodyPr/>
        <a:lstStyle/>
        <a:p>
          <a:r>
            <a:rPr lang="en-IE" sz="2400" dirty="0"/>
            <a:t>Open Access to research publications </a:t>
          </a:r>
        </a:p>
      </dgm:t>
    </dgm:pt>
    <dgm:pt modelId="{3C58E3D7-9F95-4C44-ADE0-2B73589A18F2}" type="parTrans" cxnId="{5A94043C-74A8-4922-B2B9-23956675443D}">
      <dgm:prSet/>
      <dgm:spPr/>
      <dgm:t>
        <a:bodyPr/>
        <a:lstStyle/>
        <a:p>
          <a:endParaRPr lang="en-IE"/>
        </a:p>
      </dgm:t>
    </dgm:pt>
    <dgm:pt modelId="{FB9382C9-50CD-489D-AFCF-2B88018680FE}" type="sibTrans" cxnId="{5A94043C-74A8-4922-B2B9-23956675443D}">
      <dgm:prSet/>
      <dgm:spPr/>
      <dgm:t>
        <a:bodyPr/>
        <a:lstStyle/>
        <a:p>
          <a:endParaRPr lang="en-IE"/>
        </a:p>
      </dgm:t>
    </dgm:pt>
    <dgm:pt modelId="{85385F84-4955-4CD5-9104-CDDBBC453788}" type="pres">
      <dgm:prSet presAssocID="{3AEFE2DC-FADC-495B-8A90-CA9F27E94C3A}" presName="Name0" presStyleCnt="0">
        <dgm:presLayoutVars>
          <dgm:chMax val="7"/>
          <dgm:chPref val="7"/>
          <dgm:dir/>
        </dgm:presLayoutVars>
      </dgm:prSet>
      <dgm:spPr/>
    </dgm:pt>
    <dgm:pt modelId="{FFF6F9FC-72FA-42CA-9A9A-0280572C0038}" type="pres">
      <dgm:prSet presAssocID="{3AEFE2DC-FADC-495B-8A90-CA9F27E94C3A}" presName="Name1" presStyleCnt="0"/>
      <dgm:spPr/>
    </dgm:pt>
    <dgm:pt modelId="{05332081-331E-4AD8-BC93-A4BC4D9179DB}" type="pres">
      <dgm:prSet presAssocID="{3AEFE2DC-FADC-495B-8A90-CA9F27E94C3A}" presName="cycle" presStyleCnt="0"/>
      <dgm:spPr/>
    </dgm:pt>
    <dgm:pt modelId="{90F88B8A-099F-48E4-9ED6-48E74E87FBB8}" type="pres">
      <dgm:prSet presAssocID="{3AEFE2DC-FADC-495B-8A90-CA9F27E94C3A}" presName="srcNode" presStyleLbl="node1" presStyleIdx="0" presStyleCnt="5"/>
      <dgm:spPr/>
    </dgm:pt>
    <dgm:pt modelId="{49EDCD6F-03F8-462B-AFA7-516BF7432569}" type="pres">
      <dgm:prSet presAssocID="{3AEFE2DC-FADC-495B-8A90-CA9F27E94C3A}" presName="conn" presStyleLbl="parChTrans1D2" presStyleIdx="0" presStyleCnt="1"/>
      <dgm:spPr/>
    </dgm:pt>
    <dgm:pt modelId="{B92AB281-6AC8-42C1-8AC5-BE389996F6F4}" type="pres">
      <dgm:prSet presAssocID="{3AEFE2DC-FADC-495B-8A90-CA9F27E94C3A}" presName="extraNode" presStyleLbl="node1" presStyleIdx="0" presStyleCnt="5"/>
      <dgm:spPr/>
    </dgm:pt>
    <dgm:pt modelId="{0CEB1E66-7FF0-4483-A6C7-11623EB9CDEC}" type="pres">
      <dgm:prSet presAssocID="{3AEFE2DC-FADC-495B-8A90-CA9F27E94C3A}" presName="dstNode" presStyleLbl="node1" presStyleIdx="0" presStyleCnt="5"/>
      <dgm:spPr/>
    </dgm:pt>
    <dgm:pt modelId="{EC9C3B72-750D-4546-8B98-310410864261}" type="pres">
      <dgm:prSet presAssocID="{92CFC176-C012-43A3-8045-40B789156A9E}" presName="text_1" presStyleLbl="node1" presStyleIdx="0" presStyleCnt="5">
        <dgm:presLayoutVars>
          <dgm:bulletEnabled val="1"/>
        </dgm:presLayoutVars>
      </dgm:prSet>
      <dgm:spPr/>
    </dgm:pt>
    <dgm:pt modelId="{1BA5136A-3005-457D-B059-79D82B0E9115}" type="pres">
      <dgm:prSet presAssocID="{92CFC176-C012-43A3-8045-40B789156A9E}" presName="accent_1" presStyleCnt="0"/>
      <dgm:spPr/>
    </dgm:pt>
    <dgm:pt modelId="{BE467916-8DF5-407B-BD95-1ADB176EC04B}" type="pres">
      <dgm:prSet presAssocID="{92CFC176-C012-43A3-8045-40B789156A9E}" presName="accentRepeatNode" presStyleLbl="solidFgAcc1" presStyleIdx="0" presStyleCnt="5"/>
      <dgm:spPr/>
    </dgm:pt>
    <dgm:pt modelId="{AEA01888-979F-47D4-BF64-5B7D3B3FEBF4}" type="pres">
      <dgm:prSet presAssocID="{2ABB2CE4-0192-4353-BAE6-4C3723549A01}" presName="text_2" presStyleLbl="node1" presStyleIdx="1" presStyleCnt="5">
        <dgm:presLayoutVars>
          <dgm:bulletEnabled val="1"/>
        </dgm:presLayoutVars>
      </dgm:prSet>
      <dgm:spPr/>
    </dgm:pt>
    <dgm:pt modelId="{4F8AB2D8-4C7E-40EF-86BC-89AFE9B4D88C}" type="pres">
      <dgm:prSet presAssocID="{2ABB2CE4-0192-4353-BAE6-4C3723549A01}" presName="accent_2" presStyleCnt="0"/>
      <dgm:spPr/>
    </dgm:pt>
    <dgm:pt modelId="{F5E305E3-0DA9-4BC9-A74D-374B5E107661}" type="pres">
      <dgm:prSet presAssocID="{2ABB2CE4-0192-4353-BAE6-4C3723549A01}" presName="accentRepeatNode" presStyleLbl="solidFgAcc1" presStyleIdx="1" presStyleCnt="5"/>
      <dgm:spPr/>
    </dgm:pt>
    <dgm:pt modelId="{9292CCEF-FB85-4EB3-91A0-1053EE6CD024}" type="pres">
      <dgm:prSet presAssocID="{FA90B90D-5DEC-4DD8-81D8-7EC2B66E8940}" presName="text_3" presStyleLbl="node1" presStyleIdx="2" presStyleCnt="5">
        <dgm:presLayoutVars>
          <dgm:bulletEnabled val="1"/>
        </dgm:presLayoutVars>
      </dgm:prSet>
      <dgm:spPr/>
    </dgm:pt>
    <dgm:pt modelId="{9A69D0EF-6A69-4C3B-A105-7888F8EC075E}" type="pres">
      <dgm:prSet presAssocID="{FA90B90D-5DEC-4DD8-81D8-7EC2B66E8940}" presName="accent_3" presStyleCnt="0"/>
      <dgm:spPr/>
    </dgm:pt>
    <dgm:pt modelId="{5AB705C8-2925-4750-B6E1-D0B2766E70D8}" type="pres">
      <dgm:prSet presAssocID="{FA90B90D-5DEC-4DD8-81D8-7EC2B66E8940}" presName="accentRepeatNode" presStyleLbl="solidFgAcc1" presStyleIdx="2" presStyleCnt="5"/>
      <dgm:spPr/>
    </dgm:pt>
    <dgm:pt modelId="{3A2F4696-E02F-4EE2-B7D4-F2392DDAB520}" type="pres">
      <dgm:prSet presAssocID="{8241659E-7A4E-4AFC-B55E-B2698DC5EAFA}" presName="text_4" presStyleLbl="node1" presStyleIdx="3" presStyleCnt="5">
        <dgm:presLayoutVars>
          <dgm:bulletEnabled val="1"/>
        </dgm:presLayoutVars>
      </dgm:prSet>
      <dgm:spPr/>
    </dgm:pt>
    <dgm:pt modelId="{2AC85B98-C318-4832-B357-F5CF232D75AA}" type="pres">
      <dgm:prSet presAssocID="{8241659E-7A4E-4AFC-B55E-B2698DC5EAFA}" presName="accent_4" presStyleCnt="0"/>
      <dgm:spPr/>
    </dgm:pt>
    <dgm:pt modelId="{D3F1F71A-744C-4605-B3CD-1BE23389B977}" type="pres">
      <dgm:prSet presAssocID="{8241659E-7A4E-4AFC-B55E-B2698DC5EAFA}" presName="accentRepeatNode" presStyleLbl="solidFgAcc1" presStyleIdx="3" presStyleCnt="5"/>
      <dgm:spPr/>
    </dgm:pt>
    <dgm:pt modelId="{6838F784-F639-4214-8280-397CA81A71D5}" type="pres">
      <dgm:prSet presAssocID="{A11E6325-61DF-451A-B499-ECB6D439E3B2}" presName="text_5" presStyleLbl="node1" presStyleIdx="4" presStyleCnt="5">
        <dgm:presLayoutVars>
          <dgm:bulletEnabled val="1"/>
        </dgm:presLayoutVars>
      </dgm:prSet>
      <dgm:spPr/>
    </dgm:pt>
    <dgm:pt modelId="{2EE0A20E-3348-4334-B0A3-F0AD5FD1D981}" type="pres">
      <dgm:prSet presAssocID="{A11E6325-61DF-451A-B499-ECB6D439E3B2}" presName="accent_5" presStyleCnt="0"/>
      <dgm:spPr/>
    </dgm:pt>
    <dgm:pt modelId="{9777B405-6C58-4F78-A429-D21C0377149E}" type="pres">
      <dgm:prSet presAssocID="{A11E6325-61DF-451A-B499-ECB6D439E3B2}" presName="accentRepeatNode" presStyleLbl="solidFgAcc1" presStyleIdx="4" presStyleCnt="5"/>
      <dgm:spPr/>
    </dgm:pt>
  </dgm:ptLst>
  <dgm:cxnLst>
    <dgm:cxn modelId="{B175BE09-4ED0-40BB-9BAF-F310FBB33FAD}" type="presOf" srcId="{3AEFE2DC-FADC-495B-8A90-CA9F27E94C3A}" destId="{85385F84-4955-4CD5-9104-CDDBBC453788}" srcOrd="0" destOrd="0" presId="urn:microsoft.com/office/officeart/2008/layout/VerticalCurvedList"/>
    <dgm:cxn modelId="{1C7C2F31-32EF-4749-9BE0-FCE7F947AF98}" srcId="{3AEFE2DC-FADC-495B-8A90-CA9F27E94C3A}" destId="{A11E6325-61DF-451A-B499-ECB6D439E3B2}" srcOrd="4" destOrd="0" parTransId="{08FC509F-6743-4CB0-8444-627E1B4DF1D5}" sibTransId="{142ED6FF-1096-4D63-9200-C3BF985DF9D2}"/>
    <dgm:cxn modelId="{5A94043C-74A8-4922-B2B9-23956675443D}" srcId="{3AEFE2DC-FADC-495B-8A90-CA9F27E94C3A}" destId="{92CFC176-C012-43A3-8045-40B789156A9E}" srcOrd="0" destOrd="0" parTransId="{3C58E3D7-9F95-4C44-ADE0-2B73589A18F2}" sibTransId="{FB9382C9-50CD-489D-AFCF-2B88018680FE}"/>
    <dgm:cxn modelId="{A048C466-3DFA-4F48-89C4-6CFCCA29427F}" type="presOf" srcId="{FA90B90D-5DEC-4DD8-81D8-7EC2B66E8940}" destId="{9292CCEF-FB85-4EB3-91A0-1053EE6CD024}" srcOrd="0" destOrd="0" presId="urn:microsoft.com/office/officeart/2008/layout/VerticalCurvedList"/>
    <dgm:cxn modelId="{63E7A873-B03A-4D33-9274-99FBE5FE58E5}" type="presOf" srcId="{FB9382C9-50CD-489D-AFCF-2B88018680FE}" destId="{49EDCD6F-03F8-462B-AFA7-516BF7432569}" srcOrd="0" destOrd="0" presId="urn:microsoft.com/office/officeart/2008/layout/VerticalCurvedList"/>
    <dgm:cxn modelId="{625C8B59-2A48-4C54-9747-A900F19308BF}" type="presOf" srcId="{A11E6325-61DF-451A-B499-ECB6D439E3B2}" destId="{6838F784-F639-4214-8280-397CA81A71D5}" srcOrd="0" destOrd="0" presId="urn:microsoft.com/office/officeart/2008/layout/VerticalCurvedList"/>
    <dgm:cxn modelId="{848EC989-F3DE-46E5-B6CE-E1EF37624A98}" type="presOf" srcId="{8241659E-7A4E-4AFC-B55E-B2698DC5EAFA}" destId="{3A2F4696-E02F-4EE2-B7D4-F2392DDAB520}" srcOrd="0" destOrd="0" presId="urn:microsoft.com/office/officeart/2008/layout/VerticalCurvedList"/>
    <dgm:cxn modelId="{DBC33F8A-5C34-4929-B8C9-A2DDEC5462AD}" srcId="{3AEFE2DC-FADC-495B-8A90-CA9F27E94C3A}" destId="{2ABB2CE4-0192-4353-BAE6-4C3723549A01}" srcOrd="1" destOrd="0" parTransId="{AC4C6042-743D-4EE4-B39F-7A1F5F8903FD}" sibTransId="{C2546868-AE61-4744-A18D-D3D0E2268843}"/>
    <dgm:cxn modelId="{E9E0DE9C-314C-4F83-98B5-0616D6188001}" type="presOf" srcId="{92CFC176-C012-43A3-8045-40B789156A9E}" destId="{EC9C3B72-750D-4546-8B98-310410864261}" srcOrd="0" destOrd="0" presId="urn:microsoft.com/office/officeart/2008/layout/VerticalCurvedList"/>
    <dgm:cxn modelId="{409987A8-53E3-4CCF-A3E3-1C85799BF819}" type="presOf" srcId="{2ABB2CE4-0192-4353-BAE6-4C3723549A01}" destId="{AEA01888-979F-47D4-BF64-5B7D3B3FEBF4}" srcOrd="0" destOrd="0" presId="urn:microsoft.com/office/officeart/2008/layout/VerticalCurvedList"/>
    <dgm:cxn modelId="{1AE12CE2-5A5D-4870-9CFF-702539696166}" srcId="{3AEFE2DC-FADC-495B-8A90-CA9F27E94C3A}" destId="{FA90B90D-5DEC-4DD8-81D8-7EC2B66E8940}" srcOrd="2" destOrd="0" parTransId="{F4D80B7D-2CE4-4901-8176-C28B25A5D91A}" sibTransId="{A2CF182D-4BFC-40D5-A194-57D1FBA303D2}"/>
    <dgm:cxn modelId="{7CF66DFB-B4C6-4CE7-8967-7F1FE5CC4089}" srcId="{3AEFE2DC-FADC-495B-8A90-CA9F27E94C3A}" destId="{8241659E-7A4E-4AFC-B55E-B2698DC5EAFA}" srcOrd="3" destOrd="0" parTransId="{59CCDAB6-5009-45FF-8633-CB0D4654EBBC}" sibTransId="{2F3E79CC-E03B-4602-917E-14251CCE03B4}"/>
    <dgm:cxn modelId="{5D46AE34-2102-453E-8411-81E1511E1692}" type="presParOf" srcId="{85385F84-4955-4CD5-9104-CDDBBC453788}" destId="{FFF6F9FC-72FA-42CA-9A9A-0280572C0038}" srcOrd="0" destOrd="0" presId="urn:microsoft.com/office/officeart/2008/layout/VerticalCurvedList"/>
    <dgm:cxn modelId="{FF9A039D-5FF5-4754-8A8C-9DB0E695160B}" type="presParOf" srcId="{FFF6F9FC-72FA-42CA-9A9A-0280572C0038}" destId="{05332081-331E-4AD8-BC93-A4BC4D9179DB}" srcOrd="0" destOrd="0" presId="urn:microsoft.com/office/officeart/2008/layout/VerticalCurvedList"/>
    <dgm:cxn modelId="{39DD92F3-0541-4609-B226-480F5FC3CC9A}" type="presParOf" srcId="{05332081-331E-4AD8-BC93-A4BC4D9179DB}" destId="{90F88B8A-099F-48E4-9ED6-48E74E87FBB8}" srcOrd="0" destOrd="0" presId="urn:microsoft.com/office/officeart/2008/layout/VerticalCurvedList"/>
    <dgm:cxn modelId="{B795B7DF-024D-4069-B522-4AC5E02029B8}" type="presParOf" srcId="{05332081-331E-4AD8-BC93-A4BC4D9179DB}" destId="{49EDCD6F-03F8-462B-AFA7-516BF7432569}" srcOrd="1" destOrd="0" presId="urn:microsoft.com/office/officeart/2008/layout/VerticalCurvedList"/>
    <dgm:cxn modelId="{E2A6C362-F983-4114-8167-90E5E9DEFE7C}" type="presParOf" srcId="{05332081-331E-4AD8-BC93-A4BC4D9179DB}" destId="{B92AB281-6AC8-42C1-8AC5-BE389996F6F4}" srcOrd="2" destOrd="0" presId="urn:microsoft.com/office/officeart/2008/layout/VerticalCurvedList"/>
    <dgm:cxn modelId="{9E0D77DF-C78D-45A5-9553-29F8769D6F9A}" type="presParOf" srcId="{05332081-331E-4AD8-BC93-A4BC4D9179DB}" destId="{0CEB1E66-7FF0-4483-A6C7-11623EB9CDEC}" srcOrd="3" destOrd="0" presId="urn:microsoft.com/office/officeart/2008/layout/VerticalCurvedList"/>
    <dgm:cxn modelId="{F20547A1-4EA4-4269-8CAD-F7CBBDDC4568}" type="presParOf" srcId="{FFF6F9FC-72FA-42CA-9A9A-0280572C0038}" destId="{EC9C3B72-750D-4546-8B98-310410864261}" srcOrd="1" destOrd="0" presId="urn:microsoft.com/office/officeart/2008/layout/VerticalCurvedList"/>
    <dgm:cxn modelId="{13A62B71-6336-466E-B608-3F74A7CD82D6}" type="presParOf" srcId="{FFF6F9FC-72FA-42CA-9A9A-0280572C0038}" destId="{1BA5136A-3005-457D-B059-79D82B0E9115}" srcOrd="2" destOrd="0" presId="urn:microsoft.com/office/officeart/2008/layout/VerticalCurvedList"/>
    <dgm:cxn modelId="{560972E8-B416-4259-8012-386A398F7242}" type="presParOf" srcId="{1BA5136A-3005-457D-B059-79D82B0E9115}" destId="{BE467916-8DF5-407B-BD95-1ADB176EC04B}" srcOrd="0" destOrd="0" presId="urn:microsoft.com/office/officeart/2008/layout/VerticalCurvedList"/>
    <dgm:cxn modelId="{315EBF55-AE38-4D0C-9B92-630439089DCB}" type="presParOf" srcId="{FFF6F9FC-72FA-42CA-9A9A-0280572C0038}" destId="{AEA01888-979F-47D4-BF64-5B7D3B3FEBF4}" srcOrd="3" destOrd="0" presId="urn:microsoft.com/office/officeart/2008/layout/VerticalCurvedList"/>
    <dgm:cxn modelId="{E17212A1-E08F-42AC-82D4-1EE21F5F9BBD}" type="presParOf" srcId="{FFF6F9FC-72FA-42CA-9A9A-0280572C0038}" destId="{4F8AB2D8-4C7E-40EF-86BC-89AFE9B4D88C}" srcOrd="4" destOrd="0" presId="urn:microsoft.com/office/officeart/2008/layout/VerticalCurvedList"/>
    <dgm:cxn modelId="{221A142D-4537-40D6-8CDB-8C13679AEF7E}" type="presParOf" srcId="{4F8AB2D8-4C7E-40EF-86BC-89AFE9B4D88C}" destId="{F5E305E3-0DA9-4BC9-A74D-374B5E107661}" srcOrd="0" destOrd="0" presId="urn:microsoft.com/office/officeart/2008/layout/VerticalCurvedList"/>
    <dgm:cxn modelId="{C42E14D5-F5BC-4DCA-A12E-FFB2C5D8FCC9}" type="presParOf" srcId="{FFF6F9FC-72FA-42CA-9A9A-0280572C0038}" destId="{9292CCEF-FB85-4EB3-91A0-1053EE6CD024}" srcOrd="5" destOrd="0" presId="urn:microsoft.com/office/officeart/2008/layout/VerticalCurvedList"/>
    <dgm:cxn modelId="{CC228C31-4726-495D-9EF0-7A86B140DEEB}" type="presParOf" srcId="{FFF6F9FC-72FA-42CA-9A9A-0280572C0038}" destId="{9A69D0EF-6A69-4C3B-A105-7888F8EC075E}" srcOrd="6" destOrd="0" presId="urn:microsoft.com/office/officeart/2008/layout/VerticalCurvedList"/>
    <dgm:cxn modelId="{0418361D-F623-4886-B27A-CCA06F524756}" type="presParOf" srcId="{9A69D0EF-6A69-4C3B-A105-7888F8EC075E}" destId="{5AB705C8-2925-4750-B6E1-D0B2766E70D8}" srcOrd="0" destOrd="0" presId="urn:microsoft.com/office/officeart/2008/layout/VerticalCurvedList"/>
    <dgm:cxn modelId="{411A9E3A-78D8-48DF-BDFB-F79C2CFDF59E}" type="presParOf" srcId="{FFF6F9FC-72FA-42CA-9A9A-0280572C0038}" destId="{3A2F4696-E02F-4EE2-B7D4-F2392DDAB520}" srcOrd="7" destOrd="0" presId="urn:microsoft.com/office/officeart/2008/layout/VerticalCurvedList"/>
    <dgm:cxn modelId="{94D6DBD9-B262-4DB8-A4AA-C4B5D4C6667B}" type="presParOf" srcId="{FFF6F9FC-72FA-42CA-9A9A-0280572C0038}" destId="{2AC85B98-C318-4832-B357-F5CF232D75AA}" srcOrd="8" destOrd="0" presId="urn:microsoft.com/office/officeart/2008/layout/VerticalCurvedList"/>
    <dgm:cxn modelId="{65F89D7E-19EF-47AF-9603-0F93EC1DCC72}" type="presParOf" srcId="{2AC85B98-C318-4832-B357-F5CF232D75AA}" destId="{D3F1F71A-744C-4605-B3CD-1BE23389B977}" srcOrd="0" destOrd="0" presId="urn:microsoft.com/office/officeart/2008/layout/VerticalCurvedList"/>
    <dgm:cxn modelId="{A1B00355-5DB8-4691-92F4-E9F2C33D2D31}" type="presParOf" srcId="{FFF6F9FC-72FA-42CA-9A9A-0280572C0038}" destId="{6838F784-F639-4214-8280-397CA81A71D5}" srcOrd="9" destOrd="0" presId="urn:microsoft.com/office/officeart/2008/layout/VerticalCurvedList"/>
    <dgm:cxn modelId="{FDB4D541-E3F1-4A8B-983A-EAF5E26E2D94}" type="presParOf" srcId="{FFF6F9FC-72FA-42CA-9A9A-0280572C0038}" destId="{2EE0A20E-3348-4334-B0A3-F0AD5FD1D981}" srcOrd="10" destOrd="0" presId="urn:microsoft.com/office/officeart/2008/layout/VerticalCurvedList"/>
    <dgm:cxn modelId="{EDE44DF8-7A83-455B-848D-999DC0B5C7FE}" type="presParOf" srcId="{2EE0A20E-3348-4334-B0A3-F0AD5FD1D981}" destId="{9777B405-6C58-4F78-A429-D21C037714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BBE306-CC34-45B6-A066-A645C5FABF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B71E8F2F-0D8A-45C6-B390-0DB7698A6153}">
      <dgm:prSet phldrT="[Text]" custT="1"/>
      <dgm:spPr/>
      <dgm:t>
        <a:bodyPr/>
        <a:lstStyle/>
        <a:p>
          <a:pPr>
            <a:buNone/>
          </a:pPr>
          <a:r>
            <a:rPr lang="en-GB" sz="2800" b="1" dirty="0"/>
            <a:t>NORF Phase 2</a:t>
          </a:r>
          <a:endParaRPr lang="en-IE" sz="2800" dirty="0"/>
        </a:p>
      </dgm:t>
    </dgm:pt>
    <dgm:pt modelId="{A0A46931-A51C-4F78-AA14-6EA8C658A621}" type="parTrans" cxnId="{547033C5-BFC4-474D-91D8-B5110E4BFAB8}">
      <dgm:prSet/>
      <dgm:spPr/>
      <dgm:t>
        <a:bodyPr/>
        <a:lstStyle/>
        <a:p>
          <a:endParaRPr lang="en-IE"/>
        </a:p>
      </dgm:t>
    </dgm:pt>
    <dgm:pt modelId="{BF0C92B1-5DCE-4137-BA72-6655FF6FD029}" type="sibTrans" cxnId="{547033C5-BFC4-474D-91D8-B5110E4BFAB8}">
      <dgm:prSet/>
      <dgm:spPr/>
      <dgm:t>
        <a:bodyPr/>
        <a:lstStyle/>
        <a:p>
          <a:endParaRPr lang="en-IE"/>
        </a:p>
      </dgm:t>
    </dgm:pt>
    <dgm:pt modelId="{F6B94CD8-CA1F-4070-B61F-10A98D74AA6B}">
      <dgm:prSet phldrT="[Text]" custT="1"/>
      <dgm:spPr/>
      <dgm:t>
        <a:bodyPr/>
        <a:lstStyle/>
        <a:p>
          <a:r>
            <a:rPr lang="en-GB" sz="2200" dirty="0"/>
            <a:t>National coordinator role</a:t>
          </a:r>
          <a:endParaRPr lang="en-IE" sz="2200" dirty="0"/>
        </a:p>
      </dgm:t>
    </dgm:pt>
    <dgm:pt modelId="{0BF28603-DDA7-4E98-BF22-5A95FB809CA6}" type="parTrans" cxnId="{35233868-B7E0-4908-B775-0303B12ABE89}">
      <dgm:prSet/>
      <dgm:spPr/>
      <dgm:t>
        <a:bodyPr/>
        <a:lstStyle/>
        <a:p>
          <a:endParaRPr lang="en-IE"/>
        </a:p>
      </dgm:t>
    </dgm:pt>
    <dgm:pt modelId="{5CB628DB-35F2-45E1-894A-CAF693D617BF}" type="sibTrans" cxnId="{35233868-B7E0-4908-B775-0303B12ABE89}">
      <dgm:prSet/>
      <dgm:spPr/>
      <dgm:t>
        <a:bodyPr/>
        <a:lstStyle/>
        <a:p>
          <a:endParaRPr lang="en-IE"/>
        </a:p>
      </dgm:t>
    </dgm:pt>
    <dgm:pt modelId="{02798013-4921-4B38-852E-BF8FDDD65D8F}">
      <dgm:prSet custT="1"/>
      <dgm:spPr/>
      <dgm:t>
        <a:bodyPr/>
        <a:lstStyle/>
        <a:p>
          <a:r>
            <a:rPr lang="en-GB" sz="2200" dirty="0"/>
            <a:t>Reconstituting NORF membership to focus on implementation</a:t>
          </a:r>
        </a:p>
      </dgm:t>
    </dgm:pt>
    <dgm:pt modelId="{3DB89E5C-C09E-4A45-92CA-D732A4086D1E}" type="parTrans" cxnId="{384445CF-F15E-49A9-BC88-A196740E24EF}">
      <dgm:prSet/>
      <dgm:spPr/>
      <dgm:t>
        <a:bodyPr/>
        <a:lstStyle/>
        <a:p>
          <a:endParaRPr lang="en-IE"/>
        </a:p>
      </dgm:t>
    </dgm:pt>
    <dgm:pt modelId="{F3E5932B-64EF-4FC6-A4BB-F2B0DC625C6D}" type="sibTrans" cxnId="{384445CF-F15E-49A9-BC88-A196740E24EF}">
      <dgm:prSet/>
      <dgm:spPr/>
      <dgm:t>
        <a:bodyPr/>
        <a:lstStyle/>
        <a:p>
          <a:endParaRPr lang="en-IE"/>
        </a:p>
      </dgm:t>
    </dgm:pt>
    <dgm:pt modelId="{58220F99-283F-4D1B-A29D-F88AD3C74006}">
      <dgm:prSet custT="1"/>
      <dgm:spPr/>
      <dgm:t>
        <a:bodyPr/>
        <a:lstStyle/>
        <a:p>
          <a:r>
            <a:rPr lang="en-GB" sz="2200" dirty="0"/>
            <a:t>Deliver National Planning Exercise</a:t>
          </a:r>
        </a:p>
      </dgm:t>
    </dgm:pt>
    <dgm:pt modelId="{7E41D848-FFD3-4F11-AEA1-3EA318551A08}" type="parTrans" cxnId="{15E2D7A1-6104-416B-8C88-1496B89B6E69}">
      <dgm:prSet/>
      <dgm:spPr/>
      <dgm:t>
        <a:bodyPr/>
        <a:lstStyle/>
        <a:p>
          <a:endParaRPr lang="en-IE"/>
        </a:p>
      </dgm:t>
    </dgm:pt>
    <dgm:pt modelId="{DAC1B041-0F50-4094-92F1-8A14E551D284}" type="sibTrans" cxnId="{15E2D7A1-6104-416B-8C88-1496B89B6E69}">
      <dgm:prSet/>
      <dgm:spPr/>
      <dgm:t>
        <a:bodyPr/>
        <a:lstStyle/>
        <a:p>
          <a:endParaRPr lang="en-IE"/>
        </a:p>
      </dgm:t>
    </dgm:pt>
    <dgm:pt modelId="{4505A49B-D05F-448B-990F-1DDADF9067DE}">
      <dgm:prSet phldrT="[Text]" custT="1"/>
      <dgm:spPr/>
      <dgm:t>
        <a:bodyPr/>
        <a:lstStyle/>
        <a:p>
          <a:pPr>
            <a:buNone/>
          </a:pPr>
          <a:r>
            <a:rPr lang="en-GB" sz="2800" b="1" dirty="0"/>
            <a:t>National Action Plan - implementation</a:t>
          </a:r>
          <a:endParaRPr lang="en-GB" sz="2800" dirty="0"/>
        </a:p>
      </dgm:t>
    </dgm:pt>
    <dgm:pt modelId="{C76D0C11-E6BA-43E0-AF4C-DA5D9B1FE0F7}" type="parTrans" cxnId="{7B328176-0B84-4BFA-B0D1-0603B616B304}">
      <dgm:prSet/>
      <dgm:spPr/>
      <dgm:t>
        <a:bodyPr/>
        <a:lstStyle/>
        <a:p>
          <a:endParaRPr lang="en-IE"/>
        </a:p>
      </dgm:t>
    </dgm:pt>
    <dgm:pt modelId="{DBFC3ADF-94B7-41DE-A0F1-D9B57749BEC6}" type="sibTrans" cxnId="{7B328176-0B84-4BFA-B0D1-0603B616B304}">
      <dgm:prSet/>
      <dgm:spPr/>
      <dgm:t>
        <a:bodyPr/>
        <a:lstStyle/>
        <a:p>
          <a:endParaRPr lang="en-IE"/>
        </a:p>
      </dgm:t>
    </dgm:pt>
    <dgm:pt modelId="{86EF3115-7DA2-4EC7-921E-248F284118EF}">
      <dgm:prSet phldrT="[Text]" custT="1"/>
      <dgm:spPr/>
      <dgm:t>
        <a:bodyPr/>
        <a:lstStyle/>
        <a:p>
          <a:r>
            <a:rPr lang="en-IE" sz="2200" dirty="0"/>
            <a:t>concrete objectives and indicators to measure progress</a:t>
          </a:r>
        </a:p>
      </dgm:t>
    </dgm:pt>
    <dgm:pt modelId="{A739E65C-8BF7-4B48-A5F8-9A2D301439D9}" type="parTrans" cxnId="{EB658118-8D6A-4CAA-BDB1-AA3CFF28DC5F}">
      <dgm:prSet/>
      <dgm:spPr/>
      <dgm:t>
        <a:bodyPr/>
        <a:lstStyle/>
        <a:p>
          <a:endParaRPr lang="en-IE"/>
        </a:p>
      </dgm:t>
    </dgm:pt>
    <dgm:pt modelId="{B1720015-D22B-45E9-A01C-13B22DBD0471}" type="sibTrans" cxnId="{EB658118-8D6A-4CAA-BDB1-AA3CFF28DC5F}">
      <dgm:prSet/>
      <dgm:spPr/>
      <dgm:t>
        <a:bodyPr/>
        <a:lstStyle/>
        <a:p>
          <a:endParaRPr lang="en-IE"/>
        </a:p>
      </dgm:t>
    </dgm:pt>
    <dgm:pt modelId="{F84A6CFE-6831-4D51-94A5-117ED4F564E9}">
      <dgm:prSet phldrT="[Text]" custT="1"/>
      <dgm:spPr/>
      <dgm:t>
        <a:bodyPr/>
        <a:lstStyle/>
        <a:p>
          <a:r>
            <a:rPr lang="en-IE" sz="2200" dirty="0"/>
            <a:t>priorities for implementation, including the allocation of responsibilities</a:t>
          </a:r>
        </a:p>
      </dgm:t>
    </dgm:pt>
    <dgm:pt modelId="{6169CBA7-FD1C-4277-A198-A253B01DDDF9}" type="parTrans" cxnId="{C87D9777-F483-42C2-B21A-497433F5D903}">
      <dgm:prSet/>
      <dgm:spPr/>
      <dgm:t>
        <a:bodyPr/>
        <a:lstStyle/>
        <a:p>
          <a:endParaRPr lang="en-IE"/>
        </a:p>
      </dgm:t>
    </dgm:pt>
    <dgm:pt modelId="{E34441A9-35ED-4474-9BE4-DC5DFF8D0FAC}" type="sibTrans" cxnId="{C87D9777-F483-42C2-B21A-497433F5D903}">
      <dgm:prSet/>
      <dgm:spPr/>
      <dgm:t>
        <a:bodyPr/>
        <a:lstStyle/>
        <a:p>
          <a:endParaRPr lang="en-IE"/>
        </a:p>
      </dgm:t>
    </dgm:pt>
    <dgm:pt modelId="{4667BC18-BF7B-4AD8-9142-B858F55CF4EA}">
      <dgm:prSet phldrT="[Text]" custT="1"/>
      <dgm:spPr/>
      <dgm:t>
        <a:bodyPr/>
        <a:lstStyle/>
        <a:p>
          <a:r>
            <a:rPr lang="en-IE" sz="2200" dirty="0"/>
            <a:t>associated financial planning</a:t>
          </a:r>
        </a:p>
      </dgm:t>
    </dgm:pt>
    <dgm:pt modelId="{41748D20-AECB-4974-922A-3303E15058A0}" type="parTrans" cxnId="{2896EE8D-0890-434E-B859-F61F6F344054}">
      <dgm:prSet/>
      <dgm:spPr/>
      <dgm:t>
        <a:bodyPr/>
        <a:lstStyle/>
        <a:p>
          <a:endParaRPr lang="en-IE"/>
        </a:p>
      </dgm:t>
    </dgm:pt>
    <dgm:pt modelId="{4C246CD5-BDFF-40BD-A37A-BF8011EC0BDC}" type="sibTrans" cxnId="{2896EE8D-0890-434E-B859-F61F6F344054}">
      <dgm:prSet/>
      <dgm:spPr/>
      <dgm:t>
        <a:bodyPr/>
        <a:lstStyle/>
        <a:p>
          <a:endParaRPr lang="en-IE"/>
        </a:p>
      </dgm:t>
    </dgm:pt>
    <dgm:pt modelId="{CAC00A67-1E2B-49B2-B7B1-6FAA9FACDDCD}">
      <dgm:prSet phldrT="[Text]" custT="1"/>
      <dgm:spPr/>
      <dgm:t>
        <a:bodyPr/>
        <a:lstStyle/>
        <a:p>
          <a:r>
            <a:rPr lang="en-GB" sz="2200" dirty="0"/>
            <a:t>Part-time post in IReL to drive national ORCID membership</a:t>
          </a:r>
        </a:p>
      </dgm:t>
    </dgm:pt>
    <dgm:pt modelId="{4548F12E-82FE-48EE-BC64-F8B5519B7983}" type="parTrans" cxnId="{705A89E1-6FCF-45E8-B658-9452A9C393A3}">
      <dgm:prSet/>
      <dgm:spPr/>
      <dgm:t>
        <a:bodyPr/>
        <a:lstStyle/>
        <a:p>
          <a:endParaRPr lang="en-IE"/>
        </a:p>
      </dgm:t>
    </dgm:pt>
    <dgm:pt modelId="{8D6E4DEC-5B92-41EE-9671-964897BD3BFE}" type="sibTrans" cxnId="{705A89E1-6FCF-45E8-B658-9452A9C393A3}">
      <dgm:prSet/>
      <dgm:spPr/>
      <dgm:t>
        <a:bodyPr/>
        <a:lstStyle/>
        <a:p>
          <a:endParaRPr lang="en-IE"/>
        </a:p>
      </dgm:t>
    </dgm:pt>
    <dgm:pt modelId="{59C7645D-395E-4F3E-8AEC-FB4ADD97C19C}">
      <dgm:prSet phldrT="[Text]" custT="1"/>
      <dgm:spPr/>
      <dgm:t>
        <a:bodyPr/>
        <a:lstStyle/>
        <a:p>
          <a:r>
            <a:rPr lang="en-IE" sz="2200" dirty="0"/>
            <a:t>multi-annual planning process </a:t>
          </a:r>
        </a:p>
      </dgm:t>
    </dgm:pt>
    <dgm:pt modelId="{429FC274-1657-4906-9453-6BEE5A68330C}" type="parTrans" cxnId="{DA135A45-FCD0-4075-8FFC-148707FC494E}">
      <dgm:prSet/>
      <dgm:spPr/>
      <dgm:t>
        <a:bodyPr/>
        <a:lstStyle/>
        <a:p>
          <a:endParaRPr lang="en-IE"/>
        </a:p>
      </dgm:t>
    </dgm:pt>
    <dgm:pt modelId="{72F97739-766E-460D-83A2-80EA52395A41}" type="sibTrans" cxnId="{DA135A45-FCD0-4075-8FFC-148707FC494E}">
      <dgm:prSet/>
      <dgm:spPr/>
      <dgm:t>
        <a:bodyPr/>
        <a:lstStyle/>
        <a:p>
          <a:endParaRPr lang="en-IE"/>
        </a:p>
      </dgm:t>
    </dgm:pt>
    <dgm:pt modelId="{1F3E9428-0293-47D9-997F-FB1A7C805519}">
      <dgm:prSet phldrT="[Text]" custT="1"/>
      <dgm:spPr/>
      <dgm:t>
        <a:bodyPr/>
        <a:lstStyle/>
        <a:p>
          <a:r>
            <a:rPr lang="en-IE" sz="2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Testing the readiness of </a:t>
          </a:r>
          <a:r>
            <a:rPr lang="en-GB" sz="2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our infrastructure, our working processes and capacity to help open practices to grow and thrive. </a:t>
          </a:r>
          <a:endParaRPr lang="en-IE" sz="2200" dirty="0"/>
        </a:p>
      </dgm:t>
    </dgm:pt>
    <dgm:pt modelId="{E5B2986D-899A-4F37-9023-20ABBCBC3C48}" type="parTrans" cxnId="{F32B266D-F27D-4026-9778-EEE5FD7DB4DC}">
      <dgm:prSet/>
      <dgm:spPr/>
      <dgm:t>
        <a:bodyPr/>
        <a:lstStyle/>
        <a:p>
          <a:endParaRPr lang="en-IE"/>
        </a:p>
      </dgm:t>
    </dgm:pt>
    <dgm:pt modelId="{678B2F57-9FA8-4AB9-8CF4-E4C6AF9B3BD9}" type="sibTrans" cxnId="{F32B266D-F27D-4026-9778-EEE5FD7DB4DC}">
      <dgm:prSet/>
      <dgm:spPr/>
      <dgm:t>
        <a:bodyPr/>
        <a:lstStyle/>
        <a:p>
          <a:endParaRPr lang="en-IE"/>
        </a:p>
      </dgm:t>
    </dgm:pt>
    <dgm:pt modelId="{C80C8744-615D-4D83-A06C-69EC27D7998F}" type="pres">
      <dgm:prSet presAssocID="{79BBE306-CC34-45B6-A066-A645C5FABFC8}" presName="linear" presStyleCnt="0">
        <dgm:presLayoutVars>
          <dgm:animLvl val="lvl"/>
          <dgm:resizeHandles val="exact"/>
        </dgm:presLayoutVars>
      </dgm:prSet>
      <dgm:spPr/>
    </dgm:pt>
    <dgm:pt modelId="{4A3C2AAF-7663-4387-B149-1496C84FDF9A}" type="pres">
      <dgm:prSet presAssocID="{B71E8F2F-0D8A-45C6-B390-0DB7698A615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5624361-8165-4B66-804B-513A1335D0B8}" type="pres">
      <dgm:prSet presAssocID="{B71E8F2F-0D8A-45C6-B390-0DB7698A6153}" presName="childText" presStyleLbl="revTx" presStyleIdx="0" presStyleCnt="2">
        <dgm:presLayoutVars>
          <dgm:bulletEnabled val="1"/>
        </dgm:presLayoutVars>
      </dgm:prSet>
      <dgm:spPr/>
    </dgm:pt>
    <dgm:pt modelId="{AA158194-AC2C-4A6C-AB30-0ABEBE7EE281}" type="pres">
      <dgm:prSet presAssocID="{4505A49B-D05F-448B-990F-1DDADF9067DE}" presName="parentText" presStyleLbl="node1" presStyleIdx="1" presStyleCnt="2" custLinFactNeighborY="1022">
        <dgm:presLayoutVars>
          <dgm:chMax val="0"/>
          <dgm:bulletEnabled val="1"/>
        </dgm:presLayoutVars>
      </dgm:prSet>
      <dgm:spPr/>
    </dgm:pt>
    <dgm:pt modelId="{97FDEEA2-0B75-4125-8D20-60701AB97469}" type="pres">
      <dgm:prSet presAssocID="{4505A49B-D05F-448B-990F-1DDADF9067D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0C97216-6D3D-432B-86C6-0BB6905F8B4B}" type="presOf" srcId="{59C7645D-395E-4F3E-8AEC-FB4ADD97C19C}" destId="{97FDEEA2-0B75-4125-8D20-60701AB97469}" srcOrd="0" destOrd="3" presId="urn:microsoft.com/office/officeart/2005/8/layout/vList2"/>
    <dgm:cxn modelId="{EB658118-8D6A-4CAA-BDB1-AA3CFF28DC5F}" srcId="{4505A49B-D05F-448B-990F-1DDADF9067DE}" destId="{86EF3115-7DA2-4EC7-921E-248F284118EF}" srcOrd="0" destOrd="0" parTransId="{A739E65C-8BF7-4B48-A5F8-9A2D301439D9}" sibTransId="{B1720015-D22B-45E9-A01C-13B22DBD0471}"/>
    <dgm:cxn modelId="{FA58662E-441D-4922-A4D5-32D7580497EE}" type="presOf" srcId="{B71E8F2F-0D8A-45C6-B390-0DB7698A6153}" destId="{4A3C2AAF-7663-4387-B149-1496C84FDF9A}" srcOrd="0" destOrd="0" presId="urn:microsoft.com/office/officeart/2005/8/layout/vList2"/>
    <dgm:cxn modelId="{E9081732-83AC-4E8F-B86F-1A745F11233F}" type="presOf" srcId="{58220F99-283F-4D1B-A29D-F88AD3C74006}" destId="{B5624361-8165-4B66-804B-513A1335D0B8}" srcOrd="0" destOrd="2" presId="urn:microsoft.com/office/officeart/2005/8/layout/vList2"/>
    <dgm:cxn modelId="{BA45F836-DB99-46CD-9FB4-C723104414D0}" type="presOf" srcId="{F6B94CD8-CA1F-4070-B61F-10A98D74AA6B}" destId="{B5624361-8165-4B66-804B-513A1335D0B8}" srcOrd="0" destOrd="0" presId="urn:microsoft.com/office/officeart/2005/8/layout/vList2"/>
    <dgm:cxn modelId="{DA135A45-FCD0-4075-8FFC-148707FC494E}" srcId="{4505A49B-D05F-448B-990F-1DDADF9067DE}" destId="{59C7645D-395E-4F3E-8AEC-FB4ADD97C19C}" srcOrd="3" destOrd="0" parTransId="{429FC274-1657-4906-9453-6BEE5A68330C}" sibTransId="{72F97739-766E-460D-83A2-80EA52395A41}"/>
    <dgm:cxn modelId="{35233868-B7E0-4908-B775-0303B12ABE89}" srcId="{B71E8F2F-0D8A-45C6-B390-0DB7698A6153}" destId="{F6B94CD8-CA1F-4070-B61F-10A98D74AA6B}" srcOrd="0" destOrd="0" parTransId="{0BF28603-DDA7-4E98-BF22-5A95FB809CA6}" sibTransId="{5CB628DB-35F2-45E1-894A-CAF693D617BF}"/>
    <dgm:cxn modelId="{F32B266D-F27D-4026-9778-EEE5FD7DB4DC}" srcId="{4505A49B-D05F-448B-990F-1DDADF9067DE}" destId="{1F3E9428-0293-47D9-997F-FB1A7C805519}" srcOrd="4" destOrd="0" parTransId="{E5B2986D-899A-4F37-9023-20ABBCBC3C48}" sibTransId="{678B2F57-9FA8-4AB9-8CF4-E4C6AF9B3BD9}"/>
    <dgm:cxn modelId="{7B328176-0B84-4BFA-B0D1-0603B616B304}" srcId="{79BBE306-CC34-45B6-A066-A645C5FABFC8}" destId="{4505A49B-D05F-448B-990F-1DDADF9067DE}" srcOrd="1" destOrd="0" parTransId="{C76D0C11-E6BA-43E0-AF4C-DA5D9B1FE0F7}" sibTransId="{DBFC3ADF-94B7-41DE-A0F1-D9B57749BEC6}"/>
    <dgm:cxn modelId="{C87D9777-F483-42C2-B21A-497433F5D903}" srcId="{4505A49B-D05F-448B-990F-1DDADF9067DE}" destId="{F84A6CFE-6831-4D51-94A5-117ED4F564E9}" srcOrd="1" destOrd="0" parTransId="{6169CBA7-FD1C-4277-A198-A253B01DDDF9}" sibTransId="{E34441A9-35ED-4474-9BE4-DC5DFF8D0FAC}"/>
    <dgm:cxn modelId="{2896EE8D-0890-434E-B859-F61F6F344054}" srcId="{4505A49B-D05F-448B-990F-1DDADF9067DE}" destId="{4667BC18-BF7B-4AD8-9142-B858F55CF4EA}" srcOrd="2" destOrd="0" parTransId="{41748D20-AECB-4974-922A-3303E15058A0}" sibTransId="{4C246CD5-BDFF-40BD-A37A-BF8011EC0BDC}"/>
    <dgm:cxn modelId="{27182290-67CD-4939-A0D2-0FA76FC01243}" type="presOf" srcId="{F84A6CFE-6831-4D51-94A5-117ED4F564E9}" destId="{97FDEEA2-0B75-4125-8D20-60701AB97469}" srcOrd="0" destOrd="1" presId="urn:microsoft.com/office/officeart/2005/8/layout/vList2"/>
    <dgm:cxn modelId="{CBA6FB98-4712-46A1-9394-5E3817D9C179}" type="presOf" srcId="{4505A49B-D05F-448B-990F-1DDADF9067DE}" destId="{AA158194-AC2C-4A6C-AB30-0ABEBE7EE281}" srcOrd="0" destOrd="0" presId="urn:microsoft.com/office/officeart/2005/8/layout/vList2"/>
    <dgm:cxn modelId="{15E2D7A1-6104-416B-8C88-1496B89B6E69}" srcId="{B71E8F2F-0D8A-45C6-B390-0DB7698A6153}" destId="{58220F99-283F-4D1B-A29D-F88AD3C74006}" srcOrd="2" destOrd="0" parTransId="{7E41D848-FFD3-4F11-AEA1-3EA318551A08}" sibTransId="{DAC1B041-0F50-4094-92F1-8A14E551D284}"/>
    <dgm:cxn modelId="{D9827FA6-79CB-4C0A-9FCA-15CE280CC633}" type="presOf" srcId="{79BBE306-CC34-45B6-A066-A645C5FABFC8}" destId="{C80C8744-615D-4D83-A06C-69EC27D7998F}" srcOrd="0" destOrd="0" presId="urn:microsoft.com/office/officeart/2005/8/layout/vList2"/>
    <dgm:cxn modelId="{5E4DA7B7-0874-4A14-8CE3-B745992E8137}" type="presOf" srcId="{1F3E9428-0293-47D9-997F-FB1A7C805519}" destId="{97FDEEA2-0B75-4125-8D20-60701AB97469}" srcOrd="0" destOrd="4" presId="urn:microsoft.com/office/officeart/2005/8/layout/vList2"/>
    <dgm:cxn modelId="{547033C5-BFC4-474D-91D8-B5110E4BFAB8}" srcId="{79BBE306-CC34-45B6-A066-A645C5FABFC8}" destId="{B71E8F2F-0D8A-45C6-B390-0DB7698A6153}" srcOrd="0" destOrd="0" parTransId="{A0A46931-A51C-4F78-AA14-6EA8C658A621}" sibTransId="{BF0C92B1-5DCE-4137-BA72-6655FF6FD029}"/>
    <dgm:cxn modelId="{384445CF-F15E-49A9-BC88-A196740E24EF}" srcId="{B71E8F2F-0D8A-45C6-B390-0DB7698A6153}" destId="{02798013-4921-4B38-852E-BF8FDDD65D8F}" srcOrd="1" destOrd="0" parTransId="{3DB89E5C-C09E-4A45-92CA-D732A4086D1E}" sibTransId="{F3E5932B-64EF-4FC6-A4BB-F2B0DC625C6D}"/>
    <dgm:cxn modelId="{979BD5D3-FD37-41AF-BB81-55E35779530A}" type="presOf" srcId="{02798013-4921-4B38-852E-BF8FDDD65D8F}" destId="{B5624361-8165-4B66-804B-513A1335D0B8}" srcOrd="0" destOrd="1" presId="urn:microsoft.com/office/officeart/2005/8/layout/vList2"/>
    <dgm:cxn modelId="{A7382FDA-4DDF-4254-85E4-07C0B5BBBAF7}" type="presOf" srcId="{86EF3115-7DA2-4EC7-921E-248F284118EF}" destId="{97FDEEA2-0B75-4125-8D20-60701AB97469}" srcOrd="0" destOrd="0" presId="urn:microsoft.com/office/officeart/2005/8/layout/vList2"/>
    <dgm:cxn modelId="{300770DA-CB4E-4760-887F-2CB559210B64}" type="presOf" srcId="{4667BC18-BF7B-4AD8-9142-B858F55CF4EA}" destId="{97FDEEA2-0B75-4125-8D20-60701AB97469}" srcOrd="0" destOrd="2" presId="urn:microsoft.com/office/officeart/2005/8/layout/vList2"/>
    <dgm:cxn modelId="{705A89E1-6FCF-45E8-B658-9452A9C393A3}" srcId="{B71E8F2F-0D8A-45C6-B390-0DB7698A6153}" destId="{CAC00A67-1E2B-49B2-B7B1-6FAA9FACDDCD}" srcOrd="3" destOrd="0" parTransId="{4548F12E-82FE-48EE-BC64-F8B5519B7983}" sibTransId="{8D6E4DEC-5B92-41EE-9671-964897BD3BFE}"/>
    <dgm:cxn modelId="{1F5BA5E6-597D-4DDB-8BFB-CA4EA9BF0918}" type="presOf" srcId="{CAC00A67-1E2B-49B2-B7B1-6FAA9FACDDCD}" destId="{B5624361-8165-4B66-804B-513A1335D0B8}" srcOrd="0" destOrd="3" presId="urn:microsoft.com/office/officeart/2005/8/layout/vList2"/>
    <dgm:cxn modelId="{6D2FE566-68C3-4E51-A315-7BB2D6B2450D}" type="presParOf" srcId="{C80C8744-615D-4D83-A06C-69EC27D7998F}" destId="{4A3C2AAF-7663-4387-B149-1496C84FDF9A}" srcOrd="0" destOrd="0" presId="urn:microsoft.com/office/officeart/2005/8/layout/vList2"/>
    <dgm:cxn modelId="{0071234E-1321-4608-8FE3-5219244D912D}" type="presParOf" srcId="{C80C8744-615D-4D83-A06C-69EC27D7998F}" destId="{B5624361-8165-4B66-804B-513A1335D0B8}" srcOrd="1" destOrd="0" presId="urn:microsoft.com/office/officeart/2005/8/layout/vList2"/>
    <dgm:cxn modelId="{6F429D40-20C5-43D8-B166-C3CABC814FC0}" type="presParOf" srcId="{C80C8744-615D-4D83-A06C-69EC27D7998F}" destId="{AA158194-AC2C-4A6C-AB30-0ABEBE7EE281}" srcOrd="2" destOrd="0" presId="urn:microsoft.com/office/officeart/2005/8/layout/vList2"/>
    <dgm:cxn modelId="{46883F21-A864-4D3E-8ED2-5BC3410EAF7E}" type="presParOf" srcId="{C80C8744-615D-4D83-A06C-69EC27D7998F}" destId="{97FDEEA2-0B75-4125-8D20-60701AB9746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E0E07E-70AD-4757-96F4-BD0796F5DF31}" type="doc">
      <dgm:prSet loTypeId="urn:microsoft.com/office/officeart/2005/8/layout/radial3" loCatId="cycle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IE"/>
        </a:p>
      </dgm:t>
    </dgm:pt>
    <dgm:pt modelId="{CFBB194E-CEE9-40DA-9880-BE6E4616720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E" sz="2800" b="1" dirty="0">
              <a:solidFill>
                <a:srgbClr val="FF0000"/>
              </a:solidFill>
            </a:rPr>
            <a:t>National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IE" sz="2800" b="1" dirty="0">
              <a:solidFill>
                <a:srgbClr val="FF0000"/>
              </a:solidFill>
            </a:rPr>
            <a:t>Action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IE" sz="2800" b="1" dirty="0">
              <a:solidFill>
                <a:srgbClr val="FF0000"/>
              </a:solidFill>
            </a:rPr>
            <a:t>Plan</a:t>
          </a:r>
          <a:endParaRPr lang="en-IE" sz="3200" b="1" dirty="0">
            <a:solidFill>
              <a:srgbClr val="FF0000"/>
            </a:solidFill>
          </a:endParaRPr>
        </a:p>
      </dgm:t>
    </dgm:pt>
    <dgm:pt modelId="{36931BCF-6E89-4C16-9D3E-DB5487864159}" type="parTrans" cxnId="{BCE0DBE1-B937-46F8-8514-DFD2CF05E582}">
      <dgm:prSet/>
      <dgm:spPr/>
      <dgm:t>
        <a:bodyPr/>
        <a:lstStyle/>
        <a:p>
          <a:endParaRPr lang="en-IE"/>
        </a:p>
      </dgm:t>
    </dgm:pt>
    <dgm:pt modelId="{ED08A972-2568-4FE9-A314-6D4B02639B91}" type="sibTrans" cxnId="{BCE0DBE1-B937-46F8-8514-DFD2CF05E582}">
      <dgm:prSet/>
      <dgm:spPr/>
      <dgm:t>
        <a:bodyPr/>
        <a:lstStyle/>
        <a:p>
          <a:endParaRPr lang="en-IE"/>
        </a:p>
      </dgm:t>
    </dgm:pt>
    <dgm:pt modelId="{87454DCF-5BC7-49E8-A04C-DDF50280DCC3}">
      <dgm:prSet phldrT="[Text]" custT="1"/>
      <dgm:spPr/>
      <dgm:t>
        <a:bodyPr/>
        <a:lstStyle/>
        <a:p>
          <a:r>
            <a:rPr lang="en-IE" sz="2000" b="1" dirty="0"/>
            <a:t>Skills and Competencies</a:t>
          </a:r>
        </a:p>
      </dgm:t>
    </dgm:pt>
    <dgm:pt modelId="{AE8C6A34-1E5F-4B69-909C-8B7C8DEB04AD}" type="parTrans" cxnId="{63302647-0C17-4F8E-9F30-C713D08004D0}">
      <dgm:prSet/>
      <dgm:spPr/>
      <dgm:t>
        <a:bodyPr/>
        <a:lstStyle/>
        <a:p>
          <a:endParaRPr lang="en-IE"/>
        </a:p>
      </dgm:t>
    </dgm:pt>
    <dgm:pt modelId="{AE62EEA5-FA54-4155-8B44-A5C9051B1FA3}" type="sibTrans" cxnId="{63302647-0C17-4F8E-9F30-C713D08004D0}">
      <dgm:prSet/>
      <dgm:spPr/>
      <dgm:t>
        <a:bodyPr/>
        <a:lstStyle/>
        <a:p>
          <a:endParaRPr lang="en-IE"/>
        </a:p>
      </dgm:t>
    </dgm:pt>
    <dgm:pt modelId="{45203C0D-BB59-4751-8270-96054E499163}">
      <dgm:prSet phldrT="[Text]" custT="1"/>
      <dgm:spPr/>
      <dgm:t>
        <a:bodyPr/>
        <a:lstStyle/>
        <a:p>
          <a:r>
            <a:rPr lang="en-IE" sz="2000" b="1" dirty="0"/>
            <a:t>Incentives and rewards</a:t>
          </a:r>
        </a:p>
      </dgm:t>
    </dgm:pt>
    <dgm:pt modelId="{98401F94-5A6B-4CA9-A9CD-F1976D8F6B47}" type="parTrans" cxnId="{63944267-4611-4D4E-AEF7-210BEEAF5433}">
      <dgm:prSet/>
      <dgm:spPr/>
      <dgm:t>
        <a:bodyPr/>
        <a:lstStyle/>
        <a:p>
          <a:endParaRPr lang="en-IE"/>
        </a:p>
      </dgm:t>
    </dgm:pt>
    <dgm:pt modelId="{D72FE22C-9347-40B2-86C1-CABA58BBF9B5}" type="sibTrans" cxnId="{63944267-4611-4D4E-AEF7-210BEEAF5433}">
      <dgm:prSet/>
      <dgm:spPr/>
      <dgm:t>
        <a:bodyPr/>
        <a:lstStyle/>
        <a:p>
          <a:endParaRPr lang="en-IE"/>
        </a:p>
      </dgm:t>
    </dgm:pt>
    <dgm:pt modelId="{7E8AFB78-19A7-4B8C-A5DD-4691A29750BC}">
      <dgm:prSet phldrT="[Text]" custT="1"/>
      <dgm:spPr/>
      <dgm:t>
        <a:bodyPr/>
        <a:lstStyle/>
        <a:p>
          <a:r>
            <a:rPr lang="en-IE" sz="2000" b="1" dirty="0"/>
            <a:t>OA publications</a:t>
          </a:r>
        </a:p>
      </dgm:t>
    </dgm:pt>
    <dgm:pt modelId="{7BC525B1-28DC-4997-B75D-28762A6AC3C5}" type="parTrans" cxnId="{163072B2-CA5C-4991-8949-560FA27A7F38}">
      <dgm:prSet/>
      <dgm:spPr/>
      <dgm:t>
        <a:bodyPr/>
        <a:lstStyle/>
        <a:p>
          <a:endParaRPr lang="en-IE"/>
        </a:p>
      </dgm:t>
    </dgm:pt>
    <dgm:pt modelId="{6D91E3FD-01B2-4A9B-A095-20FF21E3F09C}" type="sibTrans" cxnId="{163072B2-CA5C-4991-8949-560FA27A7F38}">
      <dgm:prSet/>
      <dgm:spPr/>
      <dgm:t>
        <a:bodyPr/>
        <a:lstStyle/>
        <a:p>
          <a:endParaRPr lang="en-IE"/>
        </a:p>
      </dgm:t>
    </dgm:pt>
    <dgm:pt modelId="{2C97C7C6-51D9-4B95-9A00-E7286E526FAF}">
      <dgm:prSet phldrT="[Text]" custT="1"/>
      <dgm:spPr/>
      <dgm:t>
        <a:bodyPr/>
        <a:lstStyle/>
        <a:p>
          <a:r>
            <a:rPr lang="en-IE" sz="2000" b="1" dirty="0"/>
            <a:t>FAIR research data</a:t>
          </a:r>
        </a:p>
      </dgm:t>
    </dgm:pt>
    <dgm:pt modelId="{518DAC88-3124-4DFF-BE0D-511DF7266BDD}" type="parTrans" cxnId="{123282EB-FF38-4DFE-97AB-DCE1FC59D8BE}">
      <dgm:prSet/>
      <dgm:spPr/>
      <dgm:t>
        <a:bodyPr/>
        <a:lstStyle/>
        <a:p>
          <a:endParaRPr lang="en-IE"/>
        </a:p>
      </dgm:t>
    </dgm:pt>
    <dgm:pt modelId="{C8A60E44-54E8-4532-B499-EC60F5104040}" type="sibTrans" cxnId="{123282EB-FF38-4DFE-97AB-DCE1FC59D8BE}">
      <dgm:prSet/>
      <dgm:spPr/>
      <dgm:t>
        <a:bodyPr/>
        <a:lstStyle/>
        <a:p>
          <a:endParaRPr lang="en-IE"/>
        </a:p>
      </dgm:t>
    </dgm:pt>
    <dgm:pt modelId="{F504AA40-20B0-4FD5-82ED-6329BDEB1E2E}">
      <dgm:prSet phldrT="[Text]" custT="1"/>
      <dgm:spPr/>
      <dgm:t>
        <a:bodyPr/>
        <a:lstStyle/>
        <a:p>
          <a:r>
            <a:rPr lang="en-IE" sz="2000" b="1" dirty="0"/>
            <a:t>  Infrastructure/ Long term preservation</a:t>
          </a:r>
        </a:p>
      </dgm:t>
    </dgm:pt>
    <dgm:pt modelId="{C1B7D008-13A8-42F9-9709-EDFCA0A7372B}" type="sibTrans" cxnId="{D94E50F1-C20A-4D24-9B9D-FBC2A20F48E4}">
      <dgm:prSet/>
      <dgm:spPr/>
      <dgm:t>
        <a:bodyPr/>
        <a:lstStyle/>
        <a:p>
          <a:endParaRPr lang="en-IE"/>
        </a:p>
      </dgm:t>
    </dgm:pt>
    <dgm:pt modelId="{5179F9FC-84A8-45D9-AB0A-77D35BCD7996}" type="parTrans" cxnId="{D94E50F1-C20A-4D24-9B9D-FBC2A20F48E4}">
      <dgm:prSet/>
      <dgm:spPr/>
      <dgm:t>
        <a:bodyPr/>
        <a:lstStyle/>
        <a:p>
          <a:endParaRPr lang="en-IE"/>
        </a:p>
      </dgm:t>
    </dgm:pt>
    <dgm:pt modelId="{08FE4C0F-18FE-4D84-9481-F0ACC53C49DA}">
      <dgm:prSet phldrT="[Text]" custT="1"/>
      <dgm:spPr/>
      <dgm:t>
        <a:bodyPr/>
        <a:lstStyle/>
        <a:p>
          <a:r>
            <a:rPr lang="en-IE" sz="2000" b="1" dirty="0"/>
            <a:t>National Persistent Identifiers</a:t>
          </a:r>
        </a:p>
      </dgm:t>
    </dgm:pt>
    <dgm:pt modelId="{E2A11F70-5D3D-431E-B434-05AC7E5AC2E7}" type="parTrans" cxnId="{CBBADA8F-D887-42FD-9A01-75F16A66896E}">
      <dgm:prSet/>
      <dgm:spPr/>
      <dgm:t>
        <a:bodyPr/>
        <a:lstStyle/>
        <a:p>
          <a:endParaRPr lang="en-IE"/>
        </a:p>
      </dgm:t>
    </dgm:pt>
    <dgm:pt modelId="{569EF2FE-E4C9-44E4-A4C4-5CA87D946B71}" type="sibTrans" cxnId="{CBBADA8F-D887-42FD-9A01-75F16A66896E}">
      <dgm:prSet/>
      <dgm:spPr/>
      <dgm:t>
        <a:bodyPr/>
        <a:lstStyle/>
        <a:p>
          <a:endParaRPr lang="en-IE"/>
        </a:p>
      </dgm:t>
    </dgm:pt>
    <dgm:pt modelId="{157AC35D-A77C-45AA-B77E-8297D8F4467E}" type="pres">
      <dgm:prSet presAssocID="{47E0E07E-70AD-4757-96F4-BD0796F5DF31}" presName="composite" presStyleCnt="0">
        <dgm:presLayoutVars>
          <dgm:chMax val="1"/>
          <dgm:dir/>
          <dgm:resizeHandles val="exact"/>
        </dgm:presLayoutVars>
      </dgm:prSet>
      <dgm:spPr/>
    </dgm:pt>
    <dgm:pt modelId="{8433F53F-6DD3-4A2B-85A2-F0B6A9B4C36B}" type="pres">
      <dgm:prSet presAssocID="{47E0E07E-70AD-4757-96F4-BD0796F5DF31}" presName="radial" presStyleCnt="0">
        <dgm:presLayoutVars>
          <dgm:animLvl val="ctr"/>
        </dgm:presLayoutVars>
      </dgm:prSet>
      <dgm:spPr/>
    </dgm:pt>
    <dgm:pt modelId="{80FAFD5B-FEE8-49B6-AF34-A4FEB629B35C}" type="pres">
      <dgm:prSet presAssocID="{CFBB194E-CEE9-40DA-9880-BE6E46167208}" presName="centerShape" presStyleLbl="vennNode1" presStyleIdx="0" presStyleCnt="7" custScaleX="124090" custScaleY="119407"/>
      <dgm:spPr/>
    </dgm:pt>
    <dgm:pt modelId="{2489533D-28B2-445D-B7C1-DDA65CD1FEFF}" type="pres">
      <dgm:prSet presAssocID="{7E8AFB78-19A7-4B8C-A5DD-4691A29750BC}" presName="node" presStyleLbl="vennNode1" presStyleIdx="1" presStyleCnt="7" custScaleX="146221" custScaleY="128181" custRadScaleRad="93845" custRadScaleInc="-4128">
        <dgm:presLayoutVars>
          <dgm:bulletEnabled val="1"/>
        </dgm:presLayoutVars>
      </dgm:prSet>
      <dgm:spPr/>
    </dgm:pt>
    <dgm:pt modelId="{0273D239-5CF1-47F6-BB89-358B3C365316}" type="pres">
      <dgm:prSet presAssocID="{08FE4C0F-18FE-4D84-9481-F0ACC53C49DA}" presName="node" presStyleLbl="vennNode1" presStyleIdx="2" presStyleCnt="7" custScaleX="153701" custScaleY="146030" custRadScaleRad="105421" custRadScaleInc="1811">
        <dgm:presLayoutVars>
          <dgm:bulletEnabled val="1"/>
        </dgm:presLayoutVars>
      </dgm:prSet>
      <dgm:spPr/>
    </dgm:pt>
    <dgm:pt modelId="{2CDAC812-D662-47AA-8526-2DBEB26039BF}" type="pres">
      <dgm:prSet presAssocID="{2C97C7C6-51D9-4B95-9A00-E7286E526FAF}" presName="node" presStyleLbl="vennNode1" presStyleIdx="3" presStyleCnt="7" custScaleX="129675" custScaleY="126109">
        <dgm:presLayoutVars>
          <dgm:bulletEnabled val="1"/>
        </dgm:presLayoutVars>
      </dgm:prSet>
      <dgm:spPr/>
    </dgm:pt>
    <dgm:pt modelId="{2275FF5C-5644-44C2-8890-342F2E581BBB}" type="pres">
      <dgm:prSet presAssocID="{F504AA40-20B0-4FD5-82ED-6329BDEB1E2E}" presName="node" presStyleLbl="vennNode1" presStyleIdx="4" presStyleCnt="7" custScaleX="153701" custScaleY="146030">
        <dgm:presLayoutVars>
          <dgm:bulletEnabled val="1"/>
        </dgm:presLayoutVars>
      </dgm:prSet>
      <dgm:spPr/>
    </dgm:pt>
    <dgm:pt modelId="{2212DF52-0CE3-49EF-9085-41E6E59BCD51}" type="pres">
      <dgm:prSet presAssocID="{87454DCF-5BC7-49E8-A04C-DDF50280DCC3}" presName="node" presStyleLbl="vennNode1" presStyleIdx="5" presStyleCnt="7" custScaleX="162112" custScaleY="138136">
        <dgm:presLayoutVars>
          <dgm:bulletEnabled val="1"/>
        </dgm:presLayoutVars>
      </dgm:prSet>
      <dgm:spPr/>
    </dgm:pt>
    <dgm:pt modelId="{F2840AE6-8E61-43B5-9D78-46274583DFC7}" type="pres">
      <dgm:prSet presAssocID="{45203C0D-BB59-4751-8270-96054E499163}" presName="node" presStyleLbl="vennNode1" presStyleIdx="6" presStyleCnt="7" custScaleX="133432" custScaleY="123115">
        <dgm:presLayoutVars>
          <dgm:bulletEnabled val="1"/>
        </dgm:presLayoutVars>
      </dgm:prSet>
      <dgm:spPr/>
    </dgm:pt>
  </dgm:ptLst>
  <dgm:cxnLst>
    <dgm:cxn modelId="{C975F533-3544-4F04-9426-37691F295095}" type="presOf" srcId="{CFBB194E-CEE9-40DA-9880-BE6E46167208}" destId="{80FAFD5B-FEE8-49B6-AF34-A4FEB629B35C}" srcOrd="0" destOrd="0" presId="urn:microsoft.com/office/officeart/2005/8/layout/radial3"/>
    <dgm:cxn modelId="{CD1BD55E-2C68-4851-B35B-B91D0A1EF90A}" type="presOf" srcId="{2C97C7C6-51D9-4B95-9A00-E7286E526FAF}" destId="{2CDAC812-D662-47AA-8526-2DBEB26039BF}" srcOrd="0" destOrd="0" presId="urn:microsoft.com/office/officeart/2005/8/layout/radial3"/>
    <dgm:cxn modelId="{91EE9D65-9A3E-4CC8-8FAC-FA43B72FCE7C}" type="presOf" srcId="{7E8AFB78-19A7-4B8C-A5DD-4691A29750BC}" destId="{2489533D-28B2-445D-B7C1-DDA65CD1FEFF}" srcOrd="0" destOrd="0" presId="urn:microsoft.com/office/officeart/2005/8/layout/radial3"/>
    <dgm:cxn modelId="{443EFE65-20A3-4626-8A9B-041676D1D6DD}" type="presOf" srcId="{47E0E07E-70AD-4757-96F4-BD0796F5DF31}" destId="{157AC35D-A77C-45AA-B77E-8297D8F4467E}" srcOrd="0" destOrd="0" presId="urn:microsoft.com/office/officeart/2005/8/layout/radial3"/>
    <dgm:cxn modelId="{63302647-0C17-4F8E-9F30-C713D08004D0}" srcId="{CFBB194E-CEE9-40DA-9880-BE6E46167208}" destId="{87454DCF-5BC7-49E8-A04C-DDF50280DCC3}" srcOrd="4" destOrd="0" parTransId="{AE8C6A34-1E5F-4B69-909C-8B7C8DEB04AD}" sibTransId="{AE62EEA5-FA54-4155-8B44-A5C9051B1FA3}"/>
    <dgm:cxn modelId="{63944267-4611-4D4E-AEF7-210BEEAF5433}" srcId="{CFBB194E-CEE9-40DA-9880-BE6E46167208}" destId="{45203C0D-BB59-4751-8270-96054E499163}" srcOrd="5" destOrd="0" parTransId="{98401F94-5A6B-4CA9-A9CD-F1976D8F6B47}" sibTransId="{D72FE22C-9347-40B2-86C1-CABA58BBF9B5}"/>
    <dgm:cxn modelId="{D31B8968-07E6-4ADA-8227-4449B0B4592A}" type="presOf" srcId="{08FE4C0F-18FE-4D84-9481-F0ACC53C49DA}" destId="{0273D239-5CF1-47F6-BB89-358B3C365316}" srcOrd="0" destOrd="0" presId="urn:microsoft.com/office/officeart/2005/8/layout/radial3"/>
    <dgm:cxn modelId="{21781B49-D0FA-4425-A651-565FE06B4268}" type="presOf" srcId="{87454DCF-5BC7-49E8-A04C-DDF50280DCC3}" destId="{2212DF52-0CE3-49EF-9085-41E6E59BCD51}" srcOrd="0" destOrd="0" presId="urn:microsoft.com/office/officeart/2005/8/layout/radial3"/>
    <dgm:cxn modelId="{3A62EE71-4C7B-4F85-BC17-1D7FE2121C11}" type="presOf" srcId="{45203C0D-BB59-4751-8270-96054E499163}" destId="{F2840AE6-8E61-43B5-9D78-46274583DFC7}" srcOrd="0" destOrd="0" presId="urn:microsoft.com/office/officeart/2005/8/layout/radial3"/>
    <dgm:cxn modelId="{CBBADA8F-D887-42FD-9A01-75F16A66896E}" srcId="{CFBB194E-CEE9-40DA-9880-BE6E46167208}" destId="{08FE4C0F-18FE-4D84-9481-F0ACC53C49DA}" srcOrd="1" destOrd="0" parTransId="{E2A11F70-5D3D-431E-B434-05AC7E5AC2E7}" sibTransId="{569EF2FE-E4C9-44E4-A4C4-5CA87D946B71}"/>
    <dgm:cxn modelId="{B356589D-A60E-4142-8AE3-ED41B30A357C}" type="presOf" srcId="{F504AA40-20B0-4FD5-82ED-6329BDEB1E2E}" destId="{2275FF5C-5644-44C2-8890-342F2E581BBB}" srcOrd="0" destOrd="0" presId="urn:microsoft.com/office/officeart/2005/8/layout/radial3"/>
    <dgm:cxn modelId="{163072B2-CA5C-4991-8949-560FA27A7F38}" srcId="{CFBB194E-CEE9-40DA-9880-BE6E46167208}" destId="{7E8AFB78-19A7-4B8C-A5DD-4691A29750BC}" srcOrd="0" destOrd="0" parTransId="{7BC525B1-28DC-4997-B75D-28762A6AC3C5}" sibTransId="{6D91E3FD-01B2-4A9B-A095-20FF21E3F09C}"/>
    <dgm:cxn modelId="{BCE0DBE1-B937-46F8-8514-DFD2CF05E582}" srcId="{47E0E07E-70AD-4757-96F4-BD0796F5DF31}" destId="{CFBB194E-CEE9-40DA-9880-BE6E46167208}" srcOrd="0" destOrd="0" parTransId="{36931BCF-6E89-4C16-9D3E-DB5487864159}" sibTransId="{ED08A972-2568-4FE9-A314-6D4B02639B91}"/>
    <dgm:cxn modelId="{123282EB-FF38-4DFE-97AB-DCE1FC59D8BE}" srcId="{CFBB194E-CEE9-40DA-9880-BE6E46167208}" destId="{2C97C7C6-51D9-4B95-9A00-E7286E526FAF}" srcOrd="2" destOrd="0" parTransId="{518DAC88-3124-4DFF-BE0D-511DF7266BDD}" sibTransId="{C8A60E44-54E8-4532-B499-EC60F5104040}"/>
    <dgm:cxn modelId="{D94E50F1-C20A-4D24-9B9D-FBC2A20F48E4}" srcId="{CFBB194E-CEE9-40DA-9880-BE6E46167208}" destId="{F504AA40-20B0-4FD5-82ED-6329BDEB1E2E}" srcOrd="3" destOrd="0" parTransId="{5179F9FC-84A8-45D9-AB0A-77D35BCD7996}" sibTransId="{C1B7D008-13A8-42F9-9709-EDFCA0A7372B}"/>
    <dgm:cxn modelId="{C45F16C4-4347-4B1D-9C2F-E0851879F561}" type="presParOf" srcId="{157AC35D-A77C-45AA-B77E-8297D8F4467E}" destId="{8433F53F-6DD3-4A2B-85A2-F0B6A9B4C36B}" srcOrd="0" destOrd="0" presId="urn:microsoft.com/office/officeart/2005/8/layout/radial3"/>
    <dgm:cxn modelId="{C7856850-581B-4A1C-9616-91F3D21C5382}" type="presParOf" srcId="{8433F53F-6DD3-4A2B-85A2-F0B6A9B4C36B}" destId="{80FAFD5B-FEE8-49B6-AF34-A4FEB629B35C}" srcOrd="0" destOrd="0" presId="urn:microsoft.com/office/officeart/2005/8/layout/radial3"/>
    <dgm:cxn modelId="{44BC4572-1EA3-48EE-95DC-F37CE775B790}" type="presParOf" srcId="{8433F53F-6DD3-4A2B-85A2-F0B6A9B4C36B}" destId="{2489533D-28B2-445D-B7C1-DDA65CD1FEFF}" srcOrd="1" destOrd="0" presId="urn:microsoft.com/office/officeart/2005/8/layout/radial3"/>
    <dgm:cxn modelId="{620D255F-C2C2-48EB-A1A2-536AD7E67305}" type="presParOf" srcId="{8433F53F-6DD3-4A2B-85A2-F0B6A9B4C36B}" destId="{0273D239-5CF1-47F6-BB89-358B3C365316}" srcOrd="2" destOrd="0" presId="urn:microsoft.com/office/officeart/2005/8/layout/radial3"/>
    <dgm:cxn modelId="{1250FE92-F6EE-45EE-AED4-8AC541558915}" type="presParOf" srcId="{8433F53F-6DD3-4A2B-85A2-F0B6A9B4C36B}" destId="{2CDAC812-D662-47AA-8526-2DBEB26039BF}" srcOrd="3" destOrd="0" presId="urn:microsoft.com/office/officeart/2005/8/layout/radial3"/>
    <dgm:cxn modelId="{DE4B0737-33CB-4795-90BC-86A149BC5F65}" type="presParOf" srcId="{8433F53F-6DD3-4A2B-85A2-F0B6A9B4C36B}" destId="{2275FF5C-5644-44C2-8890-342F2E581BBB}" srcOrd="4" destOrd="0" presId="urn:microsoft.com/office/officeart/2005/8/layout/radial3"/>
    <dgm:cxn modelId="{F239A67D-77A4-42DD-9E8F-FCC6E37F17E6}" type="presParOf" srcId="{8433F53F-6DD3-4A2B-85A2-F0B6A9B4C36B}" destId="{2212DF52-0CE3-49EF-9085-41E6E59BCD51}" srcOrd="5" destOrd="0" presId="urn:microsoft.com/office/officeart/2005/8/layout/radial3"/>
    <dgm:cxn modelId="{29D05173-1272-44BE-A8E1-53763316ECA7}" type="presParOf" srcId="{8433F53F-6DD3-4A2B-85A2-F0B6A9B4C36B}" destId="{F2840AE6-8E61-43B5-9D78-46274583DFC7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A04B30-067B-4B8B-B9DD-C7D8D56AA9A4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03FD0100-5F4F-4532-AB33-02CFD330BBAA}">
      <dgm:prSet phldrT="[Text]"/>
      <dgm:spPr/>
      <dgm:t>
        <a:bodyPr/>
        <a:lstStyle/>
        <a:p>
          <a:r>
            <a:rPr lang="en-GB" dirty="0"/>
            <a:t>2016</a:t>
          </a:r>
          <a:endParaRPr lang="en-IE" dirty="0"/>
        </a:p>
      </dgm:t>
    </dgm:pt>
    <dgm:pt modelId="{310256D3-7029-4731-9E6F-6BD70EB7F2A9}" type="parTrans" cxnId="{07956D59-E066-4CC1-8861-56175AADDD16}">
      <dgm:prSet/>
      <dgm:spPr/>
      <dgm:t>
        <a:bodyPr/>
        <a:lstStyle/>
        <a:p>
          <a:endParaRPr lang="en-IE"/>
        </a:p>
      </dgm:t>
    </dgm:pt>
    <dgm:pt modelId="{DA912EC3-F36C-44A5-A8A9-961274BF83DA}" type="sibTrans" cxnId="{07956D59-E066-4CC1-8861-56175AADDD16}">
      <dgm:prSet/>
      <dgm:spPr/>
      <dgm:t>
        <a:bodyPr/>
        <a:lstStyle/>
        <a:p>
          <a:endParaRPr lang="en-IE"/>
        </a:p>
      </dgm:t>
    </dgm:pt>
    <dgm:pt modelId="{A859867F-C9D9-4C22-B456-1FE115271886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/>
            <a:t>2019</a:t>
          </a:r>
          <a:endParaRPr lang="en-IE" dirty="0"/>
        </a:p>
      </dgm:t>
    </dgm:pt>
    <dgm:pt modelId="{B4162830-CC05-43AB-A1D7-27DB92E572EF}" type="parTrans" cxnId="{29EDFB26-0D1B-443E-8EA7-27CC14A643D1}">
      <dgm:prSet/>
      <dgm:spPr/>
      <dgm:t>
        <a:bodyPr/>
        <a:lstStyle/>
        <a:p>
          <a:endParaRPr lang="en-IE"/>
        </a:p>
      </dgm:t>
    </dgm:pt>
    <dgm:pt modelId="{90548AA6-48C8-4C95-90B9-2055EB55708E}" type="sibTrans" cxnId="{29EDFB26-0D1B-443E-8EA7-27CC14A643D1}">
      <dgm:prSet/>
      <dgm:spPr/>
      <dgm:t>
        <a:bodyPr/>
        <a:lstStyle/>
        <a:p>
          <a:endParaRPr lang="en-IE"/>
        </a:p>
      </dgm:t>
    </dgm:pt>
    <dgm:pt modelId="{AAD96750-7935-4A07-989C-30F3255E3429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/>
            <a:t>2020</a:t>
          </a:r>
          <a:endParaRPr lang="en-IE" dirty="0"/>
        </a:p>
      </dgm:t>
    </dgm:pt>
    <dgm:pt modelId="{B7819075-0AFF-4CEF-A6C3-D11591855B7D}" type="parTrans" cxnId="{12CC9833-78ED-4F52-90C3-51D7F5B013B3}">
      <dgm:prSet/>
      <dgm:spPr/>
      <dgm:t>
        <a:bodyPr/>
        <a:lstStyle/>
        <a:p>
          <a:endParaRPr lang="en-IE"/>
        </a:p>
      </dgm:t>
    </dgm:pt>
    <dgm:pt modelId="{4A1FD71D-BA4A-4B54-A6A3-8C890C616EC5}" type="sibTrans" cxnId="{12CC9833-78ED-4F52-90C3-51D7F5B013B3}">
      <dgm:prSet/>
      <dgm:spPr/>
      <dgm:t>
        <a:bodyPr/>
        <a:lstStyle/>
        <a:p>
          <a:endParaRPr lang="en-IE"/>
        </a:p>
      </dgm:t>
    </dgm:pt>
    <dgm:pt modelId="{3007D235-0D7C-4B22-B673-338D0640DB2F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/>
            <a:t>2018</a:t>
          </a:r>
          <a:endParaRPr lang="en-IE" dirty="0"/>
        </a:p>
      </dgm:t>
    </dgm:pt>
    <dgm:pt modelId="{CFD791DE-29B4-41A4-A05D-61E849E3EB0C}" type="parTrans" cxnId="{910F7597-9377-4EEC-B97C-77BE30D65B40}">
      <dgm:prSet/>
      <dgm:spPr/>
      <dgm:t>
        <a:bodyPr/>
        <a:lstStyle/>
        <a:p>
          <a:endParaRPr lang="en-IE"/>
        </a:p>
      </dgm:t>
    </dgm:pt>
    <dgm:pt modelId="{E5A4BD96-9406-402B-843B-47803FB5FA09}" type="sibTrans" cxnId="{910F7597-9377-4EEC-B97C-77BE30D65B40}">
      <dgm:prSet/>
      <dgm:spPr/>
      <dgm:t>
        <a:bodyPr/>
        <a:lstStyle/>
        <a:p>
          <a:endParaRPr lang="en-IE"/>
        </a:p>
      </dgm:t>
    </dgm:pt>
    <dgm:pt modelId="{3E57D570-17E3-4F0F-844C-016276E20317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/>
            <a:t>2017</a:t>
          </a:r>
          <a:endParaRPr lang="en-IE" dirty="0"/>
        </a:p>
      </dgm:t>
    </dgm:pt>
    <dgm:pt modelId="{35BCFC8D-4882-4754-846A-FD31D4E71C92}" type="parTrans" cxnId="{6354A33A-4E6C-48D5-B10C-D89B3A682067}">
      <dgm:prSet/>
      <dgm:spPr/>
      <dgm:t>
        <a:bodyPr/>
        <a:lstStyle/>
        <a:p>
          <a:endParaRPr lang="en-IE"/>
        </a:p>
      </dgm:t>
    </dgm:pt>
    <dgm:pt modelId="{120C900E-9CF6-41DD-9418-3D4E4B7198CF}" type="sibTrans" cxnId="{6354A33A-4E6C-48D5-B10C-D89B3A682067}">
      <dgm:prSet/>
      <dgm:spPr/>
      <dgm:t>
        <a:bodyPr/>
        <a:lstStyle/>
        <a:p>
          <a:endParaRPr lang="en-IE"/>
        </a:p>
      </dgm:t>
    </dgm:pt>
    <dgm:pt modelId="{4AD90D9F-7357-42CD-A92C-C484FEF80290}" type="pres">
      <dgm:prSet presAssocID="{E3A04B30-067B-4B8B-B9DD-C7D8D56AA9A4}" presName="Name0" presStyleCnt="0">
        <dgm:presLayoutVars>
          <dgm:dir/>
          <dgm:resizeHandles val="exact"/>
        </dgm:presLayoutVars>
      </dgm:prSet>
      <dgm:spPr/>
    </dgm:pt>
    <dgm:pt modelId="{A3752F79-2CB8-4D9F-B0E5-701E1183AC02}" type="pres">
      <dgm:prSet presAssocID="{03FD0100-5F4F-4532-AB33-02CFD330BBAA}" presName="composite" presStyleCnt="0"/>
      <dgm:spPr/>
    </dgm:pt>
    <dgm:pt modelId="{7F168BA7-050A-469B-8978-21D98B899BEE}" type="pres">
      <dgm:prSet presAssocID="{03FD0100-5F4F-4532-AB33-02CFD330BBAA}" presName="bgChev" presStyleLbl="node1" presStyleIdx="0" presStyleCnt="5"/>
      <dgm:spPr/>
    </dgm:pt>
    <dgm:pt modelId="{6B7A0E89-2A33-4AA4-AD88-4D39C459B78F}" type="pres">
      <dgm:prSet presAssocID="{03FD0100-5F4F-4532-AB33-02CFD330BBAA}" presName="txNode" presStyleLbl="fgAcc1" presStyleIdx="0" presStyleCnt="5">
        <dgm:presLayoutVars>
          <dgm:bulletEnabled val="1"/>
        </dgm:presLayoutVars>
      </dgm:prSet>
      <dgm:spPr/>
    </dgm:pt>
    <dgm:pt modelId="{A6F3440A-3CC9-4406-834F-EBA17D988071}" type="pres">
      <dgm:prSet presAssocID="{DA912EC3-F36C-44A5-A8A9-961274BF83DA}" presName="compositeSpace" presStyleCnt="0"/>
      <dgm:spPr/>
    </dgm:pt>
    <dgm:pt modelId="{3776C406-64C0-4ACB-9204-1214078C96FC}" type="pres">
      <dgm:prSet presAssocID="{3E57D570-17E3-4F0F-844C-016276E20317}" presName="composite" presStyleCnt="0"/>
      <dgm:spPr/>
    </dgm:pt>
    <dgm:pt modelId="{433DACBF-D62A-4719-8217-33E62AB7283D}" type="pres">
      <dgm:prSet presAssocID="{3E57D570-17E3-4F0F-844C-016276E20317}" presName="bgChev" presStyleLbl="node1" presStyleIdx="1" presStyleCnt="5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B4329684-AD33-4824-9B9D-35A5C75CF230}" type="pres">
      <dgm:prSet presAssocID="{3E57D570-17E3-4F0F-844C-016276E20317}" presName="txNode" presStyleLbl="fgAcc1" presStyleIdx="1" presStyleCnt="5">
        <dgm:presLayoutVars>
          <dgm:bulletEnabled val="1"/>
        </dgm:presLayoutVars>
      </dgm:prSet>
      <dgm:spPr/>
    </dgm:pt>
    <dgm:pt modelId="{EFA765D2-DA12-4C60-B656-86D4EF8DEA19}" type="pres">
      <dgm:prSet presAssocID="{120C900E-9CF6-41DD-9418-3D4E4B7198CF}" presName="compositeSpace" presStyleCnt="0"/>
      <dgm:spPr/>
    </dgm:pt>
    <dgm:pt modelId="{5A67E02C-323E-4618-9FA2-92D6C25C2804}" type="pres">
      <dgm:prSet presAssocID="{3007D235-0D7C-4B22-B673-338D0640DB2F}" presName="composite" presStyleCnt="0"/>
      <dgm:spPr/>
    </dgm:pt>
    <dgm:pt modelId="{87291A1D-2340-41F6-BC3F-979230F3BD4F}" type="pres">
      <dgm:prSet presAssocID="{3007D235-0D7C-4B22-B673-338D0640DB2F}" presName="bgChev" presStyleLbl="node1" presStyleIdx="2" presStyleCnt="5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  <dgm:pt modelId="{258105F9-BDBC-4DC8-B15F-D2AB0C0E04BE}" type="pres">
      <dgm:prSet presAssocID="{3007D235-0D7C-4B22-B673-338D0640DB2F}" presName="txNode" presStyleLbl="fgAcc1" presStyleIdx="2" presStyleCnt="5">
        <dgm:presLayoutVars>
          <dgm:bulletEnabled val="1"/>
        </dgm:presLayoutVars>
      </dgm:prSet>
      <dgm:spPr/>
    </dgm:pt>
    <dgm:pt modelId="{CADBFF4E-38C0-4166-A098-6224DA8B908A}" type="pres">
      <dgm:prSet presAssocID="{E5A4BD96-9406-402B-843B-47803FB5FA09}" presName="compositeSpace" presStyleCnt="0"/>
      <dgm:spPr/>
    </dgm:pt>
    <dgm:pt modelId="{F2926519-19F6-4A40-B165-8A2B5B86992B}" type="pres">
      <dgm:prSet presAssocID="{A859867F-C9D9-4C22-B456-1FE115271886}" presName="composite" presStyleCnt="0"/>
      <dgm:spPr/>
    </dgm:pt>
    <dgm:pt modelId="{9438DEFF-E3E1-4D3A-8141-B04F79BCEFEC}" type="pres">
      <dgm:prSet presAssocID="{A859867F-C9D9-4C22-B456-1FE115271886}" presName="bgChev" presStyleLbl="node1" presStyleIdx="3" presStyleCnt="5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A5F782D1-8589-4D82-83D9-AFB7A449FD12}" type="pres">
      <dgm:prSet presAssocID="{A859867F-C9D9-4C22-B456-1FE115271886}" presName="txNode" presStyleLbl="fgAcc1" presStyleIdx="3" presStyleCnt="5">
        <dgm:presLayoutVars>
          <dgm:bulletEnabled val="1"/>
        </dgm:presLayoutVars>
      </dgm:prSet>
      <dgm:spPr/>
    </dgm:pt>
    <dgm:pt modelId="{E62E9F00-056E-4C18-BF44-5AE2304F3271}" type="pres">
      <dgm:prSet presAssocID="{90548AA6-48C8-4C95-90B9-2055EB55708E}" presName="compositeSpace" presStyleCnt="0"/>
      <dgm:spPr/>
    </dgm:pt>
    <dgm:pt modelId="{B2479FAC-3B58-47A1-ADB4-7266C4D1967D}" type="pres">
      <dgm:prSet presAssocID="{AAD96750-7935-4A07-989C-30F3255E3429}" presName="composite" presStyleCnt="0"/>
      <dgm:spPr/>
    </dgm:pt>
    <dgm:pt modelId="{98AB6218-3E76-4067-9ACA-6E1AE640CD2B}" type="pres">
      <dgm:prSet presAssocID="{AAD96750-7935-4A07-989C-30F3255E3429}" presName="bgChev" presStyleLbl="node1" presStyleIdx="4" presStyleCnt="5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6AA2E8F8-60A7-4441-9D56-9D73161797E2}" type="pres">
      <dgm:prSet presAssocID="{AAD96750-7935-4A07-989C-30F3255E3429}" presName="txNode" presStyleLbl="fgAcc1" presStyleIdx="4" presStyleCnt="5">
        <dgm:presLayoutVars>
          <dgm:bulletEnabled val="1"/>
        </dgm:presLayoutVars>
      </dgm:prSet>
      <dgm:spPr/>
    </dgm:pt>
  </dgm:ptLst>
  <dgm:cxnLst>
    <dgm:cxn modelId="{8BE8410D-8593-4B40-9759-164AA3DFF58F}" type="presOf" srcId="{A859867F-C9D9-4C22-B456-1FE115271886}" destId="{A5F782D1-8589-4D82-83D9-AFB7A449FD12}" srcOrd="0" destOrd="0" presId="urn:microsoft.com/office/officeart/2005/8/layout/chevronAccent+Icon"/>
    <dgm:cxn modelId="{29EDFB26-0D1B-443E-8EA7-27CC14A643D1}" srcId="{E3A04B30-067B-4B8B-B9DD-C7D8D56AA9A4}" destId="{A859867F-C9D9-4C22-B456-1FE115271886}" srcOrd="3" destOrd="0" parTransId="{B4162830-CC05-43AB-A1D7-27DB92E572EF}" sibTransId="{90548AA6-48C8-4C95-90B9-2055EB55708E}"/>
    <dgm:cxn modelId="{12CC9833-78ED-4F52-90C3-51D7F5B013B3}" srcId="{E3A04B30-067B-4B8B-B9DD-C7D8D56AA9A4}" destId="{AAD96750-7935-4A07-989C-30F3255E3429}" srcOrd="4" destOrd="0" parTransId="{B7819075-0AFF-4CEF-A6C3-D11591855B7D}" sibTransId="{4A1FD71D-BA4A-4B54-A6A3-8C890C616EC5}"/>
    <dgm:cxn modelId="{6354A33A-4E6C-48D5-B10C-D89B3A682067}" srcId="{E3A04B30-067B-4B8B-B9DD-C7D8D56AA9A4}" destId="{3E57D570-17E3-4F0F-844C-016276E20317}" srcOrd="1" destOrd="0" parTransId="{35BCFC8D-4882-4754-846A-FD31D4E71C92}" sibTransId="{120C900E-9CF6-41DD-9418-3D4E4B7198CF}"/>
    <dgm:cxn modelId="{26F2CD5E-908A-4C8B-B2EF-F65BE2F7F83B}" type="presOf" srcId="{E3A04B30-067B-4B8B-B9DD-C7D8D56AA9A4}" destId="{4AD90D9F-7357-42CD-A92C-C484FEF80290}" srcOrd="0" destOrd="0" presId="urn:microsoft.com/office/officeart/2005/8/layout/chevronAccent+Icon"/>
    <dgm:cxn modelId="{07956D59-E066-4CC1-8861-56175AADDD16}" srcId="{E3A04B30-067B-4B8B-B9DD-C7D8D56AA9A4}" destId="{03FD0100-5F4F-4532-AB33-02CFD330BBAA}" srcOrd="0" destOrd="0" parTransId="{310256D3-7029-4731-9E6F-6BD70EB7F2A9}" sibTransId="{DA912EC3-F36C-44A5-A8A9-961274BF83DA}"/>
    <dgm:cxn modelId="{930D257A-2056-4F99-87D5-DBAAC614352B}" type="presOf" srcId="{3007D235-0D7C-4B22-B673-338D0640DB2F}" destId="{258105F9-BDBC-4DC8-B15F-D2AB0C0E04BE}" srcOrd="0" destOrd="0" presId="urn:microsoft.com/office/officeart/2005/8/layout/chevronAccent+Icon"/>
    <dgm:cxn modelId="{B5256C8D-46F0-42EE-A40A-2205D4525ED6}" type="presOf" srcId="{3E57D570-17E3-4F0F-844C-016276E20317}" destId="{B4329684-AD33-4824-9B9D-35A5C75CF230}" srcOrd="0" destOrd="0" presId="urn:microsoft.com/office/officeart/2005/8/layout/chevronAccent+Icon"/>
    <dgm:cxn modelId="{D7BA8490-510C-476B-ACA3-2997D1859034}" type="presOf" srcId="{AAD96750-7935-4A07-989C-30F3255E3429}" destId="{6AA2E8F8-60A7-4441-9D56-9D73161797E2}" srcOrd="0" destOrd="0" presId="urn:microsoft.com/office/officeart/2005/8/layout/chevronAccent+Icon"/>
    <dgm:cxn modelId="{910F7597-9377-4EEC-B97C-77BE30D65B40}" srcId="{E3A04B30-067B-4B8B-B9DD-C7D8D56AA9A4}" destId="{3007D235-0D7C-4B22-B673-338D0640DB2F}" srcOrd="2" destOrd="0" parTransId="{CFD791DE-29B4-41A4-A05D-61E849E3EB0C}" sibTransId="{E5A4BD96-9406-402B-843B-47803FB5FA09}"/>
    <dgm:cxn modelId="{62F3EFEA-419F-427C-B75E-03B46F4B5237}" type="presOf" srcId="{03FD0100-5F4F-4532-AB33-02CFD330BBAA}" destId="{6B7A0E89-2A33-4AA4-AD88-4D39C459B78F}" srcOrd="0" destOrd="0" presId="urn:microsoft.com/office/officeart/2005/8/layout/chevronAccent+Icon"/>
    <dgm:cxn modelId="{2FB1302D-70DE-421F-BF38-4D87035D1434}" type="presParOf" srcId="{4AD90D9F-7357-42CD-A92C-C484FEF80290}" destId="{A3752F79-2CB8-4D9F-B0E5-701E1183AC02}" srcOrd="0" destOrd="0" presId="urn:microsoft.com/office/officeart/2005/8/layout/chevronAccent+Icon"/>
    <dgm:cxn modelId="{B9705E0B-CCBE-4ACA-BC3C-C5405B19EE33}" type="presParOf" srcId="{A3752F79-2CB8-4D9F-B0E5-701E1183AC02}" destId="{7F168BA7-050A-469B-8978-21D98B899BEE}" srcOrd="0" destOrd="0" presId="urn:microsoft.com/office/officeart/2005/8/layout/chevronAccent+Icon"/>
    <dgm:cxn modelId="{BBC3C7EB-44C0-47F9-ABD1-BEA1C9289A02}" type="presParOf" srcId="{A3752F79-2CB8-4D9F-B0E5-701E1183AC02}" destId="{6B7A0E89-2A33-4AA4-AD88-4D39C459B78F}" srcOrd="1" destOrd="0" presId="urn:microsoft.com/office/officeart/2005/8/layout/chevronAccent+Icon"/>
    <dgm:cxn modelId="{B0A1AB37-80A3-413D-A3A9-4B8908B9C49D}" type="presParOf" srcId="{4AD90D9F-7357-42CD-A92C-C484FEF80290}" destId="{A6F3440A-3CC9-4406-834F-EBA17D988071}" srcOrd="1" destOrd="0" presId="urn:microsoft.com/office/officeart/2005/8/layout/chevronAccent+Icon"/>
    <dgm:cxn modelId="{17950FAE-B427-4A77-A5ED-EED689B310AE}" type="presParOf" srcId="{4AD90D9F-7357-42CD-A92C-C484FEF80290}" destId="{3776C406-64C0-4ACB-9204-1214078C96FC}" srcOrd="2" destOrd="0" presId="urn:microsoft.com/office/officeart/2005/8/layout/chevronAccent+Icon"/>
    <dgm:cxn modelId="{60F44897-3C04-4CB1-BB30-47560D32BCCE}" type="presParOf" srcId="{3776C406-64C0-4ACB-9204-1214078C96FC}" destId="{433DACBF-D62A-4719-8217-33E62AB7283D}" srcOrd="0" destOrd="0" presId="urn:microsoft.com/office/officeart/2005/8/layout/chevronAccent+Icon"/>
    <dgm:cxn modelId="{C7564775-966D-4C06-B1BC-AC8014BDC71A}" type="presParOf" srcId="{3776C406-64C0-4ACB-9204-1214078C96FC}" destId="{B4329684-AD33-4824-9B9D-35A5C75CF230}" srcOrd="1" destOrd="0" presId="urn:microsoft.com/office/officeart/2005/8/layout/chevronAccent+Icon"/>
    <dgm:cxn modelId="{606A771F-A0FB-48A8-B67C-25BE7C685257}" type="presParOf" srcId="{4AD90D9F-7357-42CD-A92C-C484FEF80290}" destId="{EFA765D2-DA12-4C60-B656-86D4EF8DEA19}" srcOrd="3" destOrd="0" presId="urn:microsoft.com/office/officeart/2005/8/layout/chevronAccent+Icon"/>
    <dgm:cxn modelId="{992736DA-1C0B-4273-9F4E-12A8C44DFAC5}" type="presParOf" srcId="{4AD90D9F-7357-42CD-A92C-C484FEF80290}" destId="{5A67E02C-323E-4618-9FA2-92D6C25C2804}" srcOrd="4" destOrd="0" presId="urn:microsoft.com/office/officeart/2005/8/layout/chevronAccent+Icon"/>
    <dgm:cxn modelId="{92199257-A31A-41DC-8DB5-E4957FAE3735}" type="presParOf" srcId="{5A67E02C-323E-4618-9FA2-92D6C25C2804}" destId="{87291A1D-2340-41F6-BC3F-979230F3BD4F}" srcOrd="0" destOrd="0" presId="urn:microsoft.com/office/officeart/2005/8/layout/chevronAccent+Icon"/>
    <dgm:cxn modelId="{02A76629-6EB6-4F5A-9A04-265BB295BFD1}" type="presParOf" srcId="{5A67E02C-323E-4618-9FA2-92D6C25C2804}" destId="{258105F9-BDBC-4DC8-B15F-D2AB0C0E04BE}" srcOrd="1" destOrd="0" presId="urn:microsoft.com/office/officeart/2005/8/layout/chevronAccent+Icon"/>
    <dgm:cxn modelId="{32079A11-1E34-4CCE-931E-7C837D174B68}" type="presParOf" srcId="{4AD90D9F-7357-42CD-A92C-C484FEF80290}" destId="{CADBFF4E-38C0-4166-A098-6224DA8B908A}" srcOrd="5" destOrd="0" presId="urn:microsoft.com/office/officeart/2005/8/layout/chevronAccent+Icon"/>
    <dgm:cxn modelId="{D3C5E90D-AA7F-41F7-8AEE-5DD1855B684F}" type="presParOf" srcId="{4AD90D9F-7357-42CD-A92C-C484FEF80290}" destId="{F2926519-19F6-4A40-B165-8A2B5B86992B}" srcOrd="6" destOrd="0" presId="urn:microsoft.com/office/officeart/2005/8/layout/chevronAccent+Icon"/>
    <dgm:cxn modelId="{C9C7037D-6EE4-4C0A-B423-372263CD78F1}" type="presParOf" srcId="{F2926519-19F6-4A40-B165-8A2B5B86992B}" destId="{9438DEFF-E3E1-4D3A-8141-B04F79BCEFEC}" srcOrd="0" destOrd="0" presId="urn:microsoft.com/office/officeart/2005/8/layout/chevronAccent+Icon"/>
    <dgm:cxn modelId="{C0E47D54-0B87-459B-AF5A-EA7B279B4A77}" type="presParOf" srcId="{F2926519-19F6-4A40-B165-8A2B5B86992B}" destId="{A5F782D1-8589-4D82-83D9-AFB7A449FD12}" srcOrd="1" destOrd="0" presId="urn:microsoft.com/office/officeart/2005/8/layout/chevronAccent+Icon"/>
    <dgm:cxn modelId="{5990B33C-7E20-427E-8600-116FA681BD27}" type="presParOf" srcId="{4AD90D9F-7357-42CD-A92C-C484FEF80290}" destId="{E62E9F00-056E-4C18-BF44-5AE2304F3271}" srcOrd="7" destOrd="0" presId="urn:microsoft.com/office/officeart/2005/8/layout/chevronAccent+Icon"/>
    <dgm:cxn modelId="{6335A7AD-63D0-4B0B-B01A-E09EC1FC8693}" type="presParOf" srcId="{4AD90D9F-7357-42CD-A92C-C484FEF80290}" destId="{B2479FAC-3B58-47A1-ADB4-7266C4D1967D}" srcOrd="8" destOrd="0" presId="urn:microsoft.com/office/officeart/2005/8/layout/chevronAccent+Icon"/>
    <dgm:cxn modelId="{5705B90C-9D29-4B9E-8A70-B135EAF88B9D}" type="presParOf" srcId="{B2479FAC-3B58-47A1-ADB4-7266C4D1967D}" destId="{98AB6218-3E76-4067-9ACA-6E1AE640CD2B}" srcOrd="0" destOrd="0" presId="urn:microsoft.com/office/officeart/2005/8/layout/chevronAccent+Icon"/>
    <dgm:cxn modelId="{407702B8-FB13-42DE-866A-E02798A1EE20}" type="presParOf" srcId="{B2479FAC-3B58-47A1-ADB4-7266C4D1967D}" destId="{6AA2E8F8-60A7-4441-9D56-9D73161797E2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5966F-A81F-4283-8521-28151C9FC381}">
      <dsp:nvSpPr>
        <dsp:cNvPr id="0" name=""/>
        <dsp:cNvSpPr/>
      </dsp:nvSpPr>
      <dsp:spPr>
        <a:xfrm rot="5400000">
          <a:off x="4924392" y="-2906214"/>
          <a:ext cx="823482" cy="67838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2000" kern="1200" dirty="0"/>
            <a:t>Turning Words into Actions – A Vision for Open Research in Ireland</a:t>
          </a:r>
        </a:p>
      </dsp:txBody>
      <dsp:txXfrm rot="-5400000">
        <a:off x="1944206" y="114171"/>
        <a:ext cx="6743657" cy="743084"/>
      </dsp:txXfrm>
    </dsp:sp>
    <dsp:sp modelId="{DD2F801F-2313-45A5-8A3E-00D0C5337230}">
      <dsp:nvSpPr>
        <dsp:cNvPr id="0" name=""/>
        <dsp:cNvSpPr/>
      </dsp:nvSpPr>
      <dsp:spPr>
        <a:xfrm>
          <a:off x="0" y="87319"/>
          <a:ext cx="1830001" cy="794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kern="1200" dirty="0"/>
            <a:t>Vision</a:t>
          </a:r>
        </a:p>
      </dsp:txBody>
      <dsp:txXfrm>
        <a:off x="38761" y="126080"/>
        <a:ext cx="1752479" cy="716503"/>
      </dsp:txXfrm>
    </dsp:sp>
    <dsp:sp modelId="{738C1B85-0228-4920-9849-8C1BE43B1B0F}">
      <dsp:nvSpPr>
        <dsp:cNvPr id="0" name=""/>
        <dsp:cNvSpPr/>
      </dsp:nvSpPr>
      <dsp:spPr>
        <a:xfrm rot="5400000">
          <a:off x="4963964" y="-2052759"/>
          <a:ext cx="717969" cy="675748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2000" kern="1200" dirty="0"/>
            <a:t>National Open Access (to Publications) Principles Statement</a:t>
          </a:r>
        </a:p>
      </dsp:txBody>
      <dsp:txXfrm rot="-5400000">
        <a:off x="1944205" y="1002048"/>
        <a:ext cx="6722439" cy="647873"/>
      </dsp:txXfrm>
    </dsp:sp>
    <dsp:sp modelId="{FE4FDFC2-BAD9-403D-8420-74EE3654558A}">
      <dsp:nvSpPr>
        <dsp:cNvPr id="0" name=""/>
        <dsp:cNvSpPr/>
      </dsp:nvSpPr>
      <dsp:spPr>
        <a:xfrm>
          <a:off x="0" y="911094"/>
          <a:ext cx="1830001" cy="7690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kern="1200" dirty="0"/>
            <a:t>Open Access</a:t>
          </a:r>
        </a:p>
      </dsp:txBody>
      <dsp:txXfrm>
        <a:off x="37541" y="948635"/>
        <a:ext cx="1754919" cy="693951"/>
      </dsp:txXfrm>
    </dsp:sp>
    <dsp:sp modelId="{EB5A47A2-E5B2-4CEE-AA80-FEFD798B3A96}">
      <dsp:nvSpPr>
        <dsp:cNvPr id="0" name=""/>
        <dsp:cNvSpPr/>
      </dsp:nvSpPr>
      <dsp:spPr>
        <a:xfrm rot="5400000">
          <a:off x="5046467" y="-1316654"/>
          <a:ext cx="567357" cy="67718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2000" kern="1200" dirty="0"/>
            <a:t>Research Data Principles</a:t>
          </a:r>
        </a:p>
      </dsp:txBody>
      <dsp:txXfrm rot="-5400000">
        <a:off x="1944205" y="1813304"/>
        <a:ext cx="6744185" cy="511965"/>
      </dsp:txXfrm>
    </dsp:sp>
    <dsp:sp modelId="{9CBCA1D3-3FB3-4C07-9506-D716533551AA}">
      <dsp:nvSpPr>
        <dsp:cNvPr id="0" name=""/>
        <dsp:cNvSpPr/>
      </dsp:nvSpPr>
      <dsp:spPr>
        <a:xfrm>
          <a:off x="0" y="1726498"/>
          <a:ext cx="1830001" cy="7383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kern="1200" dirty="0"/>
            <a:t>Open Data</a:t>
          </a:r>
        </a:p>
      </dsp:txBody>
      <dsp:txXfrm>
        <a:off x="36041" y="1762539"/>
        <a:ext cx="1757919" cy="666225"/>
      </dsp:txXfrm>
    </dsp:sp>
    <dsp:sp modelId="{409D7DD8-CE76-4DB3-A780-FAC79F1DAB80}">
      <dsp:nvSpPr>
        <dsp:cNvPr id="0" name=""/>
        <dsp:cNvSpPr/>
      </dsp:nvSpPr>
      <dsp:spPr>
        <a:xfrm rot="5400000">
          <a:off x="4768113" y="-359568"/>
          <a:ext cx="1136077" cy="67838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2000" kern="1200" dirty="0"/>
            <a:t>Research Information Infrastructure Roadmap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Joint Statement of Principle on the adoption and use of ORCID and related persistent identifier infrastructure</a:t>
          </a:r>
          <a:endParaRPr lang="en-IE" sz="2000" kern="1200" dirty="0"/>
        </a:p>
      </dsp:txBody>
      <dsp:txXfrm rot="-5400000">
        <a:off x="1944223" y="2519781"/>
        <a:ext cx="6728400" cy="1025159"/>
      </dsp:txXfrm>
    </dsp:sp>
    <dsp:sp modelId="{BFBCCF55-F871-48A2-A662-8399E766E1AB}">
      <dsp:nvSpPr>
        <dsp:cNvPr id="0" name=""/>
        <dsp:cNvSpPr/>
      </dsp:nvSpPr>
      <dsp:spPr>
        <a:xfrm>
          <a:off x="4" y="2538516"/>
          <a:ext cx="1830015" cy="898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kern="1200" dirty="0"/>
            <a:t>Research Infrastructure</a:t>
          </a:r>
        </a:p>
      </dsp:txBody>
      <dsp:txXfrm>
        <a:off x="43885" y="2582397"/>
        <a:ext cx="1742253" cy="811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DCD6F-03F8-462B-AFA7-516BF7432569}">
      <dsp:nvSpPr>
        <dsp:cNvPr id="0" name=""/>
        <dsp:cNvSpPr/>
      </dsp:nvSpPr>
      <dsp:spPr>
        <a:xfrm>
          <a:off x="-3720893" y="-571621"/>
          <a:ext cx="4435229" cy="4435229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9C3B72-750D-4546-8B98-310410864261}">
      <dsp:nvSpPr>
        <dsp:cNvPr id="0" name=""/>
        <dsp:cNvSpPr/>
      </dsp:nvSpPr>
      <dsp:spPr>
        <a:xfrm>
          <a:off x="313199" y="205683"/>
          <a:ext cx="8449764" cy="4116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673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Open Access to research publications </a:t>
          </a:r>
        </a:p>
      </dsp:txBody>
      <dsp:txXfrm>
        <a:off x="313199" y="205683"/>
        <a:ext cx="8449764" cy="411629"/>
      </dsp:txXfrm>
    </dsp:sp>
    <dsp:sp modelId="{BE467916-8DF5-407B-BD95-1ADB176EC04B}">
      <dsp:nvSpPr>
        <dsp:cNvPr id="0" name=""/>
        <dsp:cNvSpPr/>
      </dsp:nvSpPr>
      <dsp:spPr>
        <a:xfrm>
          <a:off x="55930" y="154229"/>
          <a:ext cx="514537" cy="51453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EA01888-979F-47D4-BF64-5B7D3B3FEBF4}">
      <dsp:nvSpPr>
        <dsp:cNvPr id="0" name=""/>
        <dsp:cNvSpPr/>
      </dsp:nvSpPr>
      <dsp:spPr>
        <a:xfrm>
          <a:off x="608161" y="822930"/>
          <a:ext cx="8154802" cy="4116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673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Enabling FAIR research data</a:t>
          </a:r>
        </a:p>
      </dsp:txBody>
      <dsp:txXfrm>
        <a:off x="608161" y="822930"/>
        <a:ext cx="8154802" cy="411629"/>
      </dsp:txXfrm>
    </dsp:sp>
    <dsp:sp modelId="{F5E305E3-0DA9-4BC9-A74D-374B5E107661}">
      <dsp:nvSpPr>
        <dsp:cNvPr id="0" name=""/>
        <dsp:cNvSpPr/>
      </dsp:nvSpPr>
      <dsp:spPr>
        <a:xfrm>
          <a:off x="350892" y="771476"/>
          <a:ext cx="514537" cy="51453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292CCEF-FB85-4EB3-91A0-1053EE6CD024}">
      <dsp:nvSpPr>
        <dsp:cNvPr id="0" name=""/>
        <dsp:cNvSpPr/>
      </dsp:nvSpPr>
      <dsp:spPr>
        <a:xfrm>
          <a:off x="698691" y="1440178"/>
          <a:ext cx="8064272" cy="4116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673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Infrastructures for access to and for preservation of research</a:t>
          </a:r>
        </a:p>
      </dsp:txBody>
      <dsp:txXfrm>
        <a:off x="698691" y="1440178"/>
        <a:ext cx="8064272" cy="411629"/>
      </dsp:txXfrm>
    </dsp:sp>
    <dsp:sp modelId="{5AB705C8-2925-4750-B6E1-D0B2766E70D8}">
      <dsp:nvSpPr>
        <dsp:cNvPr id="0" name=""/>
        <dsp:cNvSpPr/>
      </dsp:nvSpPr>
      <dsp:spPr>
        <a:xfrm>
          <a:off x="441422" y="1388724"/>
          <a:ext cx="514537" cy="51453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A2F4696-E02F-4EE2-B7D4-F2392DDAB520}">
      <dsp:nvSpPr>
        <dsp:cNvPr id="0" name=""/>
        <dsp:cNvSpPr/>
      </dsp:nvSpPr>
      <dsp:spPr>
        <a:xfrm>
          <a:off x="608161" y="2057425"/>
          <a:ext cx="8154802" cy="4116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673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Skills and competences</a:t>
          </a:r>
        </a:p>
      </dsp:txBody>
      <dsp:txXfrm>
        <a:off x="608161" y="2057425"/>
        <a:ext cx="8154802" cy="411629"/>
      </dsp:txXfrm>
    </dsp:sp>
    <dsp:sp modelId="{D3F1F71A-744C-4605-B3CD-1BE23389B977}">
      <dsp:nvSpPr>
        <dsp:cNvPr id="0" name=""/>
        <dsp:cNvSpPr/>
      </dsp:nvSpPr>
      <dsp:spPr>
        <a:xfrm>
          <a:off x="350892" y="2005971"/>
          <a:ext cx="514537" cy="51453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838F784-F639-4214-8280-397CA81A71D5}">
      <dsp:nvSpPr>
        <dsp:cNvPr id="0" name=""/>
        <dsp:cNvSpPr/>
      </dsp:nvSpPr>
      <dsp:spPr>
        <a:xfrm>
          <a:off x="313199" y="2674672"/>
          <a:ext cx="8449764" cy="4116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673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Incentives and rewards</a:t>
          </a:r>
          <a:endParaRPr lang="en-IE" sz="1700" kern="1200" dirty="0"/>
        </a:p>
      </dsp:txBody>
      <dsp:txXfrm>
        <a:off x="313199" y="2674672"/>
        <a:ext cx="8449764" cy="411629"/>
      </dsp:txXfrm>
    </dsp:sp>
    <dsp:sp modelId="{9777B405-6C58-4F78-A429-D21C0377149E}">
      <dsp:nvSpPr>
        <dsp:cNvPr id="0" name=""/>
        <dsp:cNvSpPr/>
      </dsp:nvSpPr>
      <dsp:spPr>
        <a:xfrm>
          <a:off x="55930" y="2623219"/>
          <a:ext cx="514537" cy="51453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C2AAF-7663-4387-B149-1496C84FDF9A}">
      <dsp:nvSpPr>
        <dsp:cNvPr id="0" name=""/>
        <dsp:cNvSpPr/>
      </dsp:nvSpPr>
      <dsp:spPr>
        <a:xfrm>
          <a:off x="0" y="4059"/>
          <a:ext cx="8003232" cy="626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NORF Phase 2</a:t>
          </a:r>
          <a:endParaRPr lang="en-IE" sz="2800" kern="1200" dirty="0"/>
        </a:p>
      </dsp:txBody>
      <dsp:txXfrm>
        <a:off x="30606" y="34665"/>
        <a:ext cx="7942020" cy="565747"/>
      </dsp:txXfrm>
    </dsp:sp>
    <dsp:sp modelId="{B5624361-8165-4B66-804B-513A1335D0B8}">
      <dsp:nvSpPr>
        <dsp:cNvPr id="0" name=""/>
        <dsp:cNvSpPr/>
      </dsp:nvSpPr>
      <dsp:spPr>
        <a:xfrm>
          <a:off x="0" y="631019"/>
          <a:ext cx="8003232" cy="1376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103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 dirty="0"/>
            <a:t>National coordinator role</a:t>
          </a:r>
          <a:endParaRPr lang="en-IE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 dirty="0"/>
            <a:t>Reconstituting NORF membership to focus on implementation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 dirty="0"/>
            <a:t>Deliver National Planning Exercise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 dirty="0"/>
            <a:t>Part-time post in IReL to drive national ORCID membership</a:t>
          </a:r>
        </a:p>
      </dsp:txBody>
      <dsp:txXfrm>
        <a:off x="0" y="631019"/>
        <a:ext cx="8003232" cy="1376982"/>
      </dsp:txXfrm>
    </dsp:sp>
    <dsp:sp modelId="{AA158194-AC2C-4A6C-AB30-0ABEBE7EE281}">
      <dsp:nvSpPr>
        <dsp:cNvPr id="0" name=""/>
        <dsp:cNvSpPr/>
      </dsp:nvSpPr>
      <dsp:spPr>
        <a:xfrm>
          <a:off x="0" y="2034583"/>
          <a:ext cx="8003232" cy="626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National Action Plan - implementation</a:t>
          </a:r>
          <a:endParaRPr lang="en-GB" sz="2800" kern="1200" dirty="0"/>
        </a:p>
      </dsp:txBody>
      <dsp:txXfrm>
        <a:off x="30606" y="2065189"/>
        <a:ext cx="7942020" cy="565747"/>
      </dsp:txXfrm>
    </dsp:sp>
    <dsp:sp modelId="{97FDEEA2-0B75-4125-8D20-60701AB97469}">
      <dsp:nvSpPr>
        <dsp:cNvPr id="0" name=""/>
        <dsp:cNvSpPr/>
      </dsp:nvSpPr>
      <dsp:spPr>
        <a:xfrm>
          <a:off x="0" y="2634961"/>
          <a:ext cx="8003232" cy="2600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103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2200" kern="1200" dirty="0"/>
            <a:t>concrete objectives and indicators to measure progress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2200" kern="1200" dirty="0"/>
            <a:t>priorities for implementation, including the allocation of responsibilities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2200" kern="1200" dirty="0"/>
            <a:t>associated financial planning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2200" kern="1200" dirty="0"/>
            <a:t>multi-annual planning process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2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Testing the readiness of </a:t>
          </a:r>
          <a:r>
            <a:rPr lang="en-GB" sz="2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our infrastructure, our working processes and capacity to help open practices to grow and thrive. </a:t>
          </a:r>
          <a:endParaRPr lang="en-IE" sz="2200" kern="1200" dirty="0"/>
        </a:p>
      </dsp:txBody>
      <dsp:txXfrm>
        <a:off x="0" y="2634961"/>
        <a:ext cx="8003232" cy="26009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AFD5B-FEE8-49B6-AF34-A4FEB629B35C}">
      <dsp:nvSpPr>
        <dsp:cNvPr id="0" name=""/>
        <dsp:cNvSpPr/>
      </dsp:nvSpPr>
      <dsp:spPr>
        <a:xfrm>
          <a:off x="2701198" y="805553"/>
          <a:ext cx="3543938" cy="3410194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E" sz="2800" b="1" kern="1200" dirty="0">
              <a:solidFill>
                <a:srgbClr val="FF0000"/>
              </a:solidFill>
            </a:rPr>
            <a:t>National 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E" sz="2800" b="1" kern="1200" dirty="0">
              <a:solidFill>
                <a:srgbClr val="FF0000"/>
              </a:solidFill>
            </a:rPr>
            <a:t>Action 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E" sz="2800" b="1" kern="1200" dirty="0">
              <a:solidFill>
                <a:srgbClr val="FF0000"/>
              </a:solidFill>
            </a:rPr>
            <a:t>Plan</a:t>
          </a:r>
          <a:endParaRPr lang="en-IE" sz="3200" b="1" kern="1200" dirty="0">
            <a:solidFill>
              <a:srgbClr val="FF0000"/>
            </a:solidFill>
          </a:endParaRPr>
        </a:p>
      </dsp:txBody>
      <dsp:txXfrm>
        <a:off x="3220196" y="1304964"/>
        <a:ext cx="2505942" cy="2411372"/>
      </dsp:txXfrm>
    </dsp:sp>
    <dsp:sp modelId="{2489533D-28B2-445D-B7C1-DDA65CD1FEFF}">
      <dsp:nvSpPr>
        <dsp:cNvPr id="0" name=""/>
        <dsp:cNvSpPr/>
      </dsp:nvSpPr>
      <dsp:spPr>
        <a:xfrm>
          <a:off x="3353743" y="-148312"/>
          <a:ext cx="2087993" cy="1830387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 dirty="0"/>
            <a:t>OA publications</a:t>
          </a:r>
        </a:p>
      </dsp:txBody>
      <dsp:txXfrm>
        <a:off x="3659522" y="119742"/>
        <a:ext cx="1476435" cy="1294279"/>
      </dsp:txXfrm>
    </dsp:sp>
    <dsp:sp modelId="{0273D239-5CF1-47F6-BB89-358B3C365316}">
      <dsp:nvSpPr>
        <dsp:cNvPr id="0" name=""/>
        <dsp:cNvSpPr/>
      </dsp:nvSpPr>
      <dsp:spPr>
        <a:xfrm>
          <a:off x="5092065" y="520045"/>
          <a:ext cx="2194805" cy="2085266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 dirty="0"/>
            <a:t>National Persistent Identifiers</a:t>
          </a:r>
        </a:p>
      </dsp:txBody>
      <dsp:txXfrm>
        <a:off x="5413487" y="825425"/>
        <a:ext cx="1551961" cy="1474506"/>
      </dsp:txXfrm>
    </dsp:sp>
    <dsp:sp modelId="{2CDAC812-D662-47AA-8526-2DBEB26039BF}">
      <dsp:nvSpPr>
        <dsp:cNvPr id="0" name=""/>
        <dsp:cNvSpPr/>
      </dsp:nvSpPr>
      <dsp:spPr>
        <a:xfrm>
          <a:off x="5158006" y="2540188"/>
          <a:ext cx="1851721" cy="1800800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 dirty="0"/>
            <a:t>FAIR research data</a:t>
          </a:r>
        </a:p>
      </dsp:txBody>
      <dsp:txXfrm>
        <a:off x="5429184" y="2803909"/>
        <a:ext cx="1309365" cy="1273358"/>
      </dsp:txXfrm>
    </dsp:sp>
    <dsp:sp modelId="{2275FF5C-5644-44C2-8890-342F2E581BBB}">
      <dsp:nvSpPr>
        <dsp:cNvPr id="0" name=""/>
        <dsp:cNvSpPr/>
      </dsp:nvSpPr>
      <dsp:spPr>
        <a:xfrm>
          <a:off x="3375764" y="3327892"/>
          <a:ext cx="2194805" cy="2085266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 dirty="0"/>
            <a:t>  Infrastructure/ Long term preservation</a:t>
          </a:r>
        </a:p>
      </dsp:txBody>
      <dsp:txXfrm>
        <a:off x="3697186" y="3633272"/>
        <a:ext cx="1551961" cy="1474506"/>
      </dsp:txXfrm>
    </dsp:sp>
    <dsp:sp modelId="{2212DF52-0CE3-49EF-9085-41E6E59BCD51}">
      <dsp:nvSpPr>
        <dsp:cNvPr id="0" name=""/>
        <dsp:cNvSpPr/>
      </dsp:nvSpPr>
      <dsp:spPr>
        <a:xfrm>
          <a:off x="1705012" y="2454317"/>
          <a:ext cx="2314912" cy="1972542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 dirty="0"/>
            <a:t>Skills and Competencies</a:t>
          </a:r>
        </a:p>
      </dsp:txBody>
      <dsp:txXfrm>
        <a:off x="2044023" y="2743189"/>
        <a:ext cx="1636890" cy="1394798"/>
      </dsp:txXfrm>
    </dsp:sp>
    <dsp:sp modelId="{F2840AE6-8E61-43B5-9D78-46274583DFC7}">
      <dsp:nvSpPr>
        <dsp:cNvPr id="0" name=""/>
        <dsp:cNvSpPr/>
      </dsp:nvSpPr>
      <dsp:spPr>
        <a:xfrm>
          <a:off x="1909783" y="701689"/>
          <a:ext cx="1905370" cy="1758046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b="1" kern="1200" dirty="0"/>
            <a:t>Incentives and rewards</a:t>
          </a:r>
        </a:p>
      </dsp:txBody>
      <dsp:txXfrm>
        <a:off x="2188818" y="959149"/>
        <a:ext cx="1347300" cy="12431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68BA7-050A-469B-8978-21D98B899BEE}">
      <dsp:nvSpPr>
        <dsp:cNvPr id="0" name=""/>
        <dsp:cNvSpPr/>
      </dsp:nvSpPr>
      <dsp:spPr>
        <a:xfrm>
          <a:off x="1526" y="217329"/>
          <a:ext cx="1708555" cy="65950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A0E89-2A33-4AA4-AD88-4D39C459B78F}">
      <dsp:nvSpPr>
        <dsp:cNvPr id="0" name=""/>
        <dsp:cNvSpPr/>
      </dsp:nvSpPr>
      <dsp:spPr>
        <a:xfrm>
          <a:off x="457141" y="382204"/>
          <a:ext cx="1442780" cy="659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2016</a:t>
          </a:r>
          <a:endParaRPr lang="en-IE" sz="2200" kern="1200" dirty="0"/>
        </a:p>
      </dsp:txBody>
      <dsp:txXfrm>
        <a:off x="476457" y="401520"/>
        <a:ext cx="1404148" cy="620870"/>
      </dsp:txXfrm>
    </dsp:sp>
    <dsp:sp modelId="{433DACBF-D62A-4719-8217-33E62AB7283D}">
      <dsp:nvSpPr>
        <dsp:cNvPr id="0" name=""/>
        <dsp:cNvSpPr/>
      </dsp:nvSpPr>
      <dsp:spPr>
        <a:xfrm>
          <a:off x="1953076" y="217329"/>
          <a:ext cx="1708555" cy="659502"/>
        </a:xfrm>
        <a:prstGeom prst="chevron">
          <a:avLst>
            <a:gd name="adj" fmla="val 4000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B4329684-AD33-4824-9B9D-35A5C75CF230}">
      <dsp:nvSpPr>
        <dsp:cNvPr id="0" name=""/>
        <dsp:cNvSpPr/>
      </dsp:nvSpPr>
      <dsp:spPr>
        <a:xfrm>
          <a:off x="2408690" y="382204"/>
          <a:ext cx="1442780" cy="65950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2017</a:t>
          </a:r>
          <a:endParaRPr lang="en-IE" sz="2200" kern="1200" dirty="0"/>
        </a:p>
      </dsp:txBody>
      <dsp:txXfrm>
        <a:off x="2428006" y="401520"/>
        <a:ext cx="1404148" cy="620870"/>
      </dsp:txXfrm>
    </dsp:sp>
    <dsp:sp modelId="{87291A1D-2340-41F6-BC3F-979230F3BD4F}">
      <dsp:nvSpPr>
        <dsp:cNvPr id="0" name=""/>
        <dsp:cNvSpPr/>
      </dsp:nvSpPr>
      <dsp:spPr>
        <a:xfrm>
          <a:off x="3904626" y="217329"/>
          <a:ext cx="1708555" cy="659502"/>
        </a:xfrm>
        <a:prstGeom prst="chevron">
          <a:avLst>
            <a:gd name="adj" fmla="val 4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258105F9-BDBC-4DC8-B15F-D2AB0C0E04BE}">
      <dsp:nvSpPr>
        <dsp:cNvPr id="0" name=""/>
        <dsp:cNvSpPr/>
      </dsp:nvSpPr>
      <dsp:spPr>
        <a:xfrm>
          <a:off x="4360240" y="382204"/>
          <a:ext cx="1442780" cy="65950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2018</a:t>
          </a:r>
          <a:endParaRPr lang="en-IE" sz="2200" kern="1200" dirty="0"/>
        </a:p>
      </dsp:txBody>
      <dsp:txXfrm>
        <a:off x="4379556" y="401520"/>
        <a:ext cx="1404148" cy="620870"/>
      </dsp:txXfrm>
    </dsp:sp>
    <dsp:sp modelId="{9438DEFF-E3E1-4D3A-8141-B04F79BCEFEC}">
      <dsp:nvSpPr>
        <dsp:cNvPr id="0" name=""/>
        <dsp:cNvSpPr/>
      </dsp:nvSpPr>
      <dsp:spPr>
        <a:xfrm>
          <a:off x="5856175" y="217329"/>
          <a:ext cx="1708555" cy="659502"/>
        </a:xfrm>
        <a:prstGeom prst="chevron">
          <a:avLst>
            <a:gd name="adj" fmla="val 4000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A5F782D1-8589-4D82-83D9-AFB7A449FD12}">
      <dsp:nvSpPr>
        <dsp:cNvPr id="0" name=""/>
        <dsp:cNvSpPr/>
      </dsp:nvSpPr>
      <dsp:spPr>
        <a:xfrm>
          <a:off x="6311790" y="382204"/>
          <a:ext cx="1442780" cy="65950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2019</a:t>
          </a:r>
          <a:endParaRPr lang="en-IE" sz="2200" kern="1200" dirty="0"/>
        </a:p>
      </dsp:txBody>
      <dsp:txXfrm>
        <a:off x="6331106" y="401520"/>
        <a:ext cx="1404148" cy="620870"/>
      </dsp:txXfrm>
    </dsp:sp>
    <dsp:sp modelId="{98AB6218-3E76-4067-9ACA-6E1AE640CD2B}">
      <dsp:nvSpPr>
        <dsp:cNvPr id="0" name=""/>
        <dsp:cNvSpPr/>
      </dsp:nvSpPr>
      <dsp:spPr>
        <a:xfrm>
          <a:off x="7807725" y="217329"/>
          <a:ext cx="1708555" cy="659502"/>
        </a:xfrm>
        <a:prstGeom prst="chevron">
          <a:avLst>
            <a:gd name="adj" fmla="val 4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6AA2E8F8-60A7-4441-9D56-9D73161797E2}">
      <dsp:nvSpPr>
        <dsp:cNvPr id="0" name=""/>
        <dsp:cNvSpPr/>
      </dsp:nvSpPr>
      <dsp:spPr>
        <a:xfrm>
          <a:off x="8263340" y="382204"/>
          <a:ext cx="1442780" cy="65950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2020</a:t>
          </a:r>
          <a:endParaRPr lang="en-IE" sz="2200" kern="1200" dirty="0"/>
        </a:p>
      </dsp:txBody>
      <dsp:txXfrm>
        <a:off x="8282656" y="401520"/>
        <a:ext cx="1404148" cy="620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25E69-B443-4239-809E-45F4462AC516}" type="datetimeFigureOut">
              <a:rPr lang="en-IE" smtClean="0"/>
              <a:t>17/10/2019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030FF-C8E7-40B1-B1E1-3F365B119EA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64300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you an insight into how we are approaching the Open Research agenda within the National Open Research Forum.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explain our national OS coordination under questions Why, What and How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Positioning NORF as an initiative that pre-dates Plan-S , that is positioned at a broader national level, and whose intention is that of developing and  addressing common objectives towards supporting a better national research environment.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and what we have been doing in NORF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Statement – intention, consultation and bring to 1 March 2019 I2020 meeting for sign-off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NORF agenda broader that OA publications, but this is one key interlinked aspect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NORF approach to Open Access to publications ensures a consistency across all Irish research disciplines and funding streams (e.g. applies to anyone in receipt of core funding).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Plan-S enriching discussion – need to be clear on where the National Statement is aligned, and to gain an understanding of the opportunities and concerns with the key issues raised in Plan-S implementation guidance.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NORF implementation and Plan-S implementation should be one and the same, e.g. monitoring etc. Plan-S and NORF complement and enrich each other and, at a practical level, will require a lot of the same supports, investment and coordination efforts.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4C6AE-71CC-46E5-B9CB-68C702CDAA12}" type="slidenum">
              <a:rPr lang="en-IE" smtClean="0"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36849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030FF-C8E7-40B1-B1E1-3F365B119EAA}" type="slidenum">
              <a:rPr lang="en-IE" smtClean="0"/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70184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BCCC3-7513-4E81-BA48-17AF9801E6BB}" type="slidenum">
              <a:rPr lang="en-IE" smtClean="0"/>
              <a:t>11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18419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BCCC3-7513-4E81-BA48-17AF9801E6BB}" type="slidenum">
              <a:rPr lang="en-IE" smtClean="0"/>
              <a:t>12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20480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030FF-C8E7-40B1-B1E1-3F365B119EAA}" type="slidenum">
              <a:rPr lang="en-IE" smtClean="0"/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05940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5DFA5-A91E-4EDB-A051-B9B5C3729565}" type="slidenum">
              <a:rPr lang="en-IE" smtClean="0"/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67513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4C6AE-71CC-46E5-B9CB-68C702CDAA12}" type="slidenum">
              <a:rPr lang="en-IE" smtClean="0"/>
              <a:t>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47110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11C2A-6AE4-401A-A10B-EA612153D5A2}" type="slidenum">
              <a:rPr lang="en-IE" smtClean="0"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37533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21532">
              <a:buFontTx/>
              <a:buChar char="-"/>
              <a:defRPr/>
            </a:pPr>
            <a:endParaRPr lang="en-IE" sz="1000" dirty="0">
              <a:solidFill>
                <a:prstClr val="black"/>
              </a:solidFill>
            </a:endParaRPr>
          </a:p>
          <a:p>
            <a:pPr defTabSz="921532">
              <a:defRPr/>
            </a:pPr>
            <a:endParaRPr lang="en-IE" sz="1000" dirty="0">
              <a:solidFill>
                <a:prstClr val="black"/>
              </a:solidFill>
            </a:endParaRPr>
          </a:p>
          <a:p>
            <a:pPr defTabSz="921532">
              <a:defRPr/>
            </a:pPr>
            <a:endParaRPr lang="en-IE" sz="1000" dirty="0">
              <a:solidFill>
                <a:prstClr val="black"/>
              </a:solidFill>
            </a:endParaRPr>
          </a:p>
          <a:p>
            <a:pPr defTabSz="921532">
              <a:defRPr/>
            </a:pPr>
            <a:endParaRPr lang="en-IE" sz="10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532" fontAlgn="auto">
              <a:spcBef>
                <a:spcPts val="0"/>
              </a:spcBef>
              <a:spcAft>
                <a:spcPts val="0"/>
              </a:spcAft>
              <a:defRPr/>
            </a:pPr>
            <a:fld id="{30E11C2A-6AE4-401A-A10B-EA612153D5A2}" type="slidenum">
              <a:rPr lang="en-IE" sz="1800" kern="0">
                <a:solidFill>
                  <a:sysClr val="windowText" lastClr="000000"/>
                </a:solidFill>
              </a:rPr>
              <a:pPr defTabSz="921532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IE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34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5DFA5-A91E-4EDB-A051-B9B5C3729565}" type="slidenum">
              <a:rPr lang="en-IE" smtClean="0"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09026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BCCC3-7513-4E81-BA48-17AF9801E6BB}" type="slidenum">
              <a:rPr lang="en-IE" smtClean="0"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79671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5DFA5-A91E-4EDB-A051-B9B5C3729565}" type="slidenum">
              <a:rPr lang="en-IE" smtClean="0"/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52917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BCCC3-7513-4E81-BA48-17AF9801E6BB}" type="slidenum">
              <a:rPr lang="en-IE" smtClean="0"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09406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030FF-C8E7-40B1-B1E1-3F365B119EAA}" type="slidenum">
              <a:rPr lang="en-IE" smtClean="0"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79528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030FF-C8E7-40B1-B1E1-3F365B119EAA}" type="slidenum">
              <a:rPr lang="en-IE" smtClean="0"/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42938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116D-876B-4C8F-B63F-37785428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9C0AF0-C9BE-4650-B810-54514A19E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869D0-61CB-482D-B7AF-C20A61F75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D014-10D0-41AE-9940-F4F985973AF7}" type="datetimeFigureOut">
              <a:rPr lang="en-IE" smtClean="0"/>
              <a:t>17/10/2019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FB014-B428-4740-AC6A-9F9B80CEC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38EB3-D9BD-412B-86E7-11D9BFEFD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A7D6-5E51-4677-BF22-EF23002769B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5242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8FC50-1AFF-4BC3-BF14-0FA5AEEB1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EA9E94-A130-449D-A50C-03280EF36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13139-5B77-473B-AF0D-2E962F91B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D014-10D0-41AE-9940-F4F985973AF7}" type="datetimeFigureOut">
              <a:rPr lang="en-IE" smtClean="0"/>
              <a:t>17/10/2019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6846A-2190-4BB3-B64E-6A060154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AEE24-6C3D-4640-B766-67EB869CE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A7D6-5E51-4677-BF22-EF23002769B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1841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3D8225-1DBF-4A7A-893D-ED8C6E1A60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3F8573-CE76-4CD9-B248-89433965F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C44BF-86BD-4A31-8975-9EE6809B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D014-10D0-41AE-9940-F4F985973AF7}" type="datetimeFigureOut">
              <a:rPr lang="en-IE" smtClean="0"/>
              <a:t>17/10/2019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59A1A-C914-4834-A9F2-50EEF6366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3A073-DB87-4966-8A9A-37D66085D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A7D6-5E51-4677-BF22-EF23002769B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37382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00" y="2160000"/>
            <a:ext cx="8640000" cy="158400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80000"/>
            <a:ext cx="8640000" cy="720000"/>
          </a:xfrm>
        </p:spPr>
        <p:txBody>
          <a:bodyPr>
            <a:normAutofit/>
          </a:bodyPr>
          <a:lstStyle>
            <a:lvl1pPr marL="0" indent="0" algn="l">
              <a:lnSpc>
                <a:spcPts val="3120"/>
              </a:lnSpc>
              <a:spcBef>
                <a:spcPts val="0"/>
              </a:spcBef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439999" y="4608000"/>
            <a:ext cx="8640000" cy="576000"/>
          </a:xfrm>
        </p:spPr>
        <p:txBody>
          <a:bodyPr>
            <a:noAutofit/>
          </a:bodyPr>
          <a:lstStyle>
            <a:lvl1pPr>
              <a:buNone/>
              <a:defRPr sz="2600" b="1">
                <a:solidFill>
                  <a:schemeClr val="tx1"/>
                </a:solidFill>
              </a:defRPr>
            </a:lvl1pPr>
            <a:lvl2pPr>
              <a:buNone/>
              <a:defRPr sz="2600">
                <a:solidFill>
                  <a:schemeClr val="tx1"/>
                </a:solidFill>
              </a:defRPr>
            </a:lvl2pPr>
            <a:lvl3pPr>
              <a:buNone/>
              <a:defRPr sz="2600">
                <a:solidFill>
                  <a:schemeClr val="tx1"/>
                </a:solidFill>
              </a:defRPr>
            </a:lvl3pPr>
            <a:lvl4pPr>
              <a:buNone/>
              <a:defRPr sz="2600">
                <a:solidFill>
                  <a:schemeClr val="tx1"/>
                </a:solidFill>
              </a:defRPr>
            </a:lvl4pPr>
            <a:lvl5pPr>
              <a:buNone/>
              <a:defRPr sz="2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author styles</a:t>
            </a:r>
          </a:p>
        </p:txBody>
      </p:sp>
    </p:spTree>
    <p:extLst>
      <p:ext uri="{BB962C8B-B14F-4D97-AF65-F5344CB8AC3E}">
        <p14:creationId xmlns:p14="http://schemas.microsoft.com/office/powerpoint/2010/main" val="216920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13B9A-7D41-4283-986F-4957F31E7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B9453-A7D3-412B-93B3-12A39E347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8E8DC-9DB4-4792-8B2B-64243C62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D014-10D0-41AE-9940-F4F985973AF7}" type="datetimeFigureOut">
              <a:rPr lang="en-IE" smtClean="0"/>
              <a:t>17/10/2019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216E9-3BE4-4B5A-831D-425959924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9FCF8-AB8F-43AF-8287-E03E33D4D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A7D6-5E51-4677-BF22-EF23002769B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2839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15845-7EC3-4645-B166-FD036E025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9ADEB-EAC5-4278-8AAA-451F27FF4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A2B32-EB16-42CB-8DEA-6FFE9FF0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D014-10D0-41AE-9940-F4F985973AF7}" type="datetimeFigureOut">
              <a:rPr lang="en-IE" smtClean="0"/>
              <a:t>17/10/2019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549D1-8B54-4CF5-8B09-4EB5083A5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F87BF-ACDE-43FA-8651-7B42075D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A7D6-5E51-4677-BF22-EF23002769B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927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1E5D-13A4-4274-9BC6-6D9DE4BA1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0D1D8-5E22-43F3-8466-5ED8C9F6F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395935-E428-4AF7-8A04-D0AB851C6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CD3A5-DEEE-439D-8098-963945A6C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D014-10D0-41AE-9940-F4F985973AF7}" type="datetimeFigureOut">
              <a:rPr lang="en-IE" smtClean="0"/>
              <a:t>17/10/2019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4D309-BD3A-460C-A88E-04D129F2B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4121A-0235-4377-BFD9-11E0555AD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A7D6-5E51-4677-BF22-EF23002769B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8708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EC121-B01E-4441-8657-223351AF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27124-B4F9-4D9C-911B-C3C6F7BA5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60B38B-9744-4267-BBAC-CAE58BA63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4590E0-2822-424A-85A1-D9E086118F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B0274F-0B35-439D-BD31-3EA3A99701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27640D-4FE3-465B-9A6B-B83F6C51F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D014-10D0-41AE-9940-F4F985973AF7}" type="datetimeFigureOut">
              <a:rPr lang="en-IE" smtClean="0"/>
              <a:t>17/10/2019</a:t>
            </a:fld>
            <a:endParaRPr lang="en-I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342D20-C935-4B07-AA8C-66F449D8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363306-B556-45E7-B140-B8E7992E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A7D6-5E51-4677-BF22-EF23002769B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6313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52318-D3B3-4C9F-9068-CF9482C62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61CD40-F68A-453B-84A7-AD70469BA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D014-10D0-41AE-9940-F4F985973AF7}" type="datetimeFigureOut">
              <a:rPr lang="en-IE" smtClean="0"/>
              <a:t>17/10/2019</a:t>
            </a:fld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5C6BB-715F-4A54-A98B-2C3BFB829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BA23E7-325A-4909-A59C-D967DC29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A7D6-5E51-4677-BF22-EF23002769B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994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952B21-5132-416D-8979-9B55FEF35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D014-10D0-41AE-9940-F4F985973AF7}" type="datetimeFigureOut">
              <a:rPr lang="en-IE" smtClean="0"/>
              <a:t>17/10/2019</a:t>
            </a:fld>
            <a:endParaRPr lang="en-I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74B20E-BA36-4641-ABD6-AD29FD921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3AEF4-0122-4161-9DC3-E45DF2402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A7D6-5E51-4677-BF22-EF23002769B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8024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B9DE3-D2D6-4FE0-85BF-541B5F01B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3C3DB-F368-41E6-8868-2B8C427B3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808657-9FE6-4B80-A213-15D259D65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04892-A8B9-4540-8C3E-5A67268E1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D014-10D0-41AE-9940-F4F985973AF7}" type="datetimeFigureOut">
              <a:rPr lang="en-IE" smtClean="0"/>
              <a:t>17/10/2019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6DE674-9066-4C3E-9822-EEFAA394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D8FE2-1A9E-4BCC-9402-AAE0ACB1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A7D6-5E51-4677-BF22-EF23002769B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9843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C97FA-563E-462D-B34A-29E27C196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D525DD-25BC-408C-8961-F52A51581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8D4C7-6EB8-4EA8-AF6C-1A87616CB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A95BCE-44B3-4C76-98F0-0501BE2A2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D014-10D0-41AE-9940-F4F985973AF7}" type="datetimeFigureOut">
              <a:rPr lang="en-IE" smtClean="0"/>
              <a:t>17/10/2019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5DDED-CCFA-462C-8C2C-4183E4AD7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CFABA-F4CD-48D0-AF49-4881132A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A7D6-5E51-4677-BF22-EF23002769B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7045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ADEEE2-C847-4CFC-B00C-F07A44CD3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F0DD0-DF90-4A53-915F-109F44313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ABD51-6582-4952-B576-7F27AA819C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9D014-10D0-41AE-9940-F4F985973AF7}" type="datetimeFigureOut">
              <a:rPr lang="en-IE" smtClean="0"/>
              <a:t>17/10/2019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30D6D-1F01-4900-A998-7400B937CE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CA5E2-B2F5-4850-9059-E60DF4D21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9A7D6-5E51-4677-BF22-EF23002769B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5645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hyperlink" Target="http://norf-ireland.net/" TargetMode="External"/><Relationship Id="rId4" Type="http://schemas.openxmlformats.org/officeDocument/2006/relationships/image" Target="../media/image18.pn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europe.us14.list-manage.com/track/click?u=581cf40f22ccbf5cb784ba924&amp;id=a189075413&amp;e=eda85cd0a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https://gallery.mailchimp.com/581cf40f22ccbf5cb784ba924/images/7e706748-98db-4ccb-9da4-d50ba6947df0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ua.ie/research-innovation/research-integrity/march-8th-2019-joint-workshop-by-the-nrif-and-the-national-open-research-foru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680726" y="1844690"/>
            <a:ext cx="6480000" cy="2549889"/>
          </a:xfrm>
        </p:spPr>
        <p:txBody>
          <a:bodyPr/>
          <a:lstStyle/>
          <a:p>
            <a:pPr algn="ctr"/>
            <a:r>
              <a:rPr lang="en-GB" sz="48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National O</a:t>
            </a:r>
            <a:r>
              <a:rPr lang="en-IE" sz="48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pen Research coordination in Ireland</a:t>
            </a:r>
            <a:endParaRPr lang="en-GB" sz="4000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47193" y="3921364"/>
            <a:ext cx="8497614" cy="1249726"/>
          </a:xfrm>
        </p:spPr>
        <p:txBody>
          <a:bodyPr>
            <a:noAutofit/>
          </a:bodyPr>
          <a:lstStyle/>
          <a:p>
            <a:pPr algn="ctr"/>
            <a:r>
              <a:rPr lang="en-IE" sz="3200" b="1" dirty="0">
                <a:solidFill>
                  <a:schemeClr val="bg1"/>
                </a:solidFill>
              </a:rPr>
              <a:t>Dr Patricia Clarke, Health Research Board Ireland</a:t>
            </a:r>
          </a:p>
          <a:p>
            <a:pPr algn="ctr"/>
            <a:endParaRPr lang="en-IE" sz="3200" b="1" dirty="0">
              <a:solidFill>
                <a:schemeClr val="bg1"/>
              </a:solidFill>
            </a:endParaRPr>
          </a:p>
          <a:p>
            <a:pPr algn="ctr"/>
            <a:r>
              <a:rPr lang="en-IE" sz="3200" b="1" dirty="0">
                <a:solidFill>
                  <a:schemeClr val="bg1"/>
                </a:solidFill>
              </a:rPr>
              <a:t>Co-Chair, National Open Research Forum</a:t>
            </a:r>
          </a:p>
        </p:txBody>
      </p:sp>
    </p:spTree>
    <p:extLst>
      <p:ext uri="{BB962C8B-B14F-4D97-AF65-F5344CB8AC3E}">
        <p14:creationId xmlns:p14="http://schemas.microsoft.com/office/powerpoint/2010/main" val="2727968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F2647D-616D-4718-9078-20E297DE1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1" y="2141007"/>
            <a:ext cx="2368251" cy="15533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0B47CB-EBCC-4207-805A-4425F8605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01" y="1483301"/>
            <a:ext cx="1553028" cy="678731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866A028-1EDA-4A49-A12D-36EF2BFEB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1781318"/>
              </p:ext>
            </p:extLst>
          </p:nvPr>
        </p:nvGraphicFramePr>
        <p:xfrm>
          <a:off x="2573242" y="886811"/>
          <a:ext cx="8805957" cy="3291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FF3EEB8-B25A-46DF-9881-D94F9AF68A4C}"/>
              </a:ext>
            </a:extLst>
          </p:cNvPr>
          <p:cNvSpPr/>
          <p:nvPr/>
        </p:nvSpPr>
        <p:spPr>
          <a:xfrm>
            <a:off x="696687" y="313751"/>
            <a:ext cx="101309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3200" b="1" dirty="0"/>
              <a:t>National Open Research Forum </a:t>
            </a:r>
            <a:r>
              <a:rPr lang="en-IE" sz="3200" b="1" dirty="0">
                <a:hlinkClick r:id="rId10"/>
              </a:rPr>
              <a:t>http://norf-ireland.net/</a:t>
            </a:r>
            <a:r>
              <a:rPr lang="en-IE" sz="3200" b="1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449A9B-442C-42C5-8A3D-D0E07AAD9557}"/>
              </a:ext>
            </a:extLst>
          </p:cNvPr>
          <p:cNvSpPr txBox="1"/>
          <p:nvPr/>
        </p:nvSpPr>
        <p:spPr>
          <a:xfrm>
            <a:off x="1248229" y="898526"/>
            <a:ext cx="9144000" cy="902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ADCDB027-4BFA-4ECA-A59A-10DC82CFD375}"/>
              </a:ext>
            </a:extLst>
          </p:cNvPr>
          <p:cNvSpPr/>
          <p:nvPr/>
        </p:nvSpPr>
        <p:spPr>
          <a:xfrm>
            <a:off x="5727992" y="4060976"/>
            <a:ext cx="1248228" cy="5692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98C9F1-F70F-4161-AE99-9A1C21234F2E}"/>
              </a:ext>
            </a:extLst>
          </p:cNvPr>
          <p:cNvSpPr txBox="1"/>
          <p:nvPr/>
        </p:nvSpPr>
        <p:spPr>
          <a:xfrm>
            <a:off x="696687" y="4751857"/>
            <a:ext cx="113791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None/>
            </a:pPr>
            <a:r>
              <a:rPr lang="en-GB" sz="2400" b="1" dirty="0"/>
              <a:t>July 2019: Ministerial Announcement with initial support</a:t>
            </a:r>
          </a:p>
          <a:p>
            <a:pPr lvl="0">
              <a:buNone/>
            </a:pPr>
            <a:r>
              <a:rPr lang="en-GB" sz="2400" b="1" u="sng" dirty="0"/>
              <a:t>Departments: </a:t>
            </a:r>
            <a:r>
              <a:rPr lang="en-GB" sz="2400" dirty="0"/>
              <a:t>DAFM, DBEI, DES, DCCAE</a:t>
            </a:r>
          </a:p>
          <a:p>
            <a:pPr lvl="0">
              <a:buNone/>
            </a:pPr>
            <a:r>
              <a:rPr lang="en-GB" sz="2400" b="1" u="sng" dirty="0"/>
              <a:t>Funders</a:t>
            </a:r>
            <a:r>
              <a:rPr lang="en-GB" sz="2400" dirty="0"/>
              <a:t>: HRB, HEA, SFI, IRC, EPA, Teagasc, </a:t>
            </a:r>
            <a:r>
              <a:rPr lang="en-IE" sz="2400" dirty="0"/>
              <a:t>SEAI</a:t>
            </a:r>
          </a:p>
          <a:p>
            <a:pPr lvl="0"/>
            <a:r>
              <a:rPr lang="en-GB" sz="2400" b="1" u="sng" dirty="0"/>
              <a:t>Universities</a:t>
            </a:r>
            <a:r>
              <a:rPr lang="en-GB" sz="2400" u="sng" dirty="0"/>
              <a:t>: </a:t>
            </a:r>
            <a:r>
              <a:rPr lang="en-GB" sz="2400" dirty="0"/>
              <a:t>TU Dublin, UCC, RCSI, THEA, CIT</a:t>
            </a:r>
            <a:endParaRPr lang="en-IE" sz="2400" dirty="0"/>
          </a:p>
          <a:p>
            <a:pPr lvl="0"/>
            <a:r>
              <a:rPr lang="en-GB" sz="2400" b="1" u="sng" dirty="0"/>
              <a:t>Infrastructures</a:t>
            </a:r>
            <a:r>
              <a:rPr lang="en-GB" sz="2400" u="sng" dirty="0"/>
              <a:t>: </a:t>
            </a:r>
            <a:r>
              <a:rPr lang="en-GB" sz="2400" dirty="0"/>
              <a:t>CONUL, OpenAIRE Node, NLI, RDA Node, DRI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791107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15BE8981-1154-46DD-94C1-E9D573801524}"/>
              </a:ext>
            </a:extLst>
          </p:cNvPr>
          <p:cNvSpPr/>
          <p:nvPr/>
        </p:nvSpPr>
        <p:spPr>
          <a:xfrm>
            <a:off x="1775520" y="661631"/>
            <a:ext cx="8892480" cy="54006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F1945-1113-4721-B926-CDA1BB967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332656"/>
            <a:ext cx="9144000" cy="6525344"/>
          </a:xfrm>
          <a:ln>
            <a:solidFill>
              <a:schemeClr val="bg1"/>
            </a:solidFill>
          </a:ln>
          <a:effectLst>
            <a:softEdge rad="31750"/>
          </a:effectLst>
        </p:spPr>
        <p:txBody>
          <a:bodyPr>
            <a:noAutofit/>
          </a:bodyPr>
          <a:lstStyle/>
          <a:p>
            <a:pPr lvl="0"/>
            <a:r>
              <a:rPr lang="en-IE" sz="2100" dirty="0"/>
              <a:t>Clearer and cleaner routes to OA publications, including publishing platforms;</a:t>
            </a:r>
          </a:p>
          <a:p>
            <a:pPr lvl="0"/>
            <a:r>
              <a:rPr lang="en-IE" sz="2100" dirty="0"/>
              <a:t>Removing local archiving requirement, recognising the role of international repositories such as Europe PMC;</a:t>
            </a:r>
            <a:endParaRPr lang="en-IE" sz="2100" b="1" dirty="0"/>
          </a:p>
          <a:p>
            <a:pPr lvl="0"/>
            <a:r>
              <a:rPr lang="en-IE" sz="2100" dirty="0"/>
              <a:t>Commitment to develop national measurement of OA publication practices;</a:t>
            </a:r>
            <a:endParaRPr lang="en-IE" sz="2100" b="1" dirty="0"/>
          </a:p>
          <a:p>
            <a:pPr lvl="0"/>
            <a:r>
              <a:rPr lang="en-IE" sz="2100" dirty="0"/>
              <a:t>Moving towards ’no embargos’ for OA publications;</a:t>
            </a:r>
          </a:p>
          <a:p>
            <a:pPr lvl="0"/>
            <a:r>
              <a:rPr lang="en-IE" sz="2100" dirty="0"/>
              <a:t>Clarifying intention nationally not to pay APCs for hybrid journals;</a:t>
            </a:r>
          </a:p>
          <a:p>
            <a:pPr lvl="0"/>
            <a:r>
              <a:rPr lang="en-IE" sz="2100" dirty="0"/>
              <a:t>New national principles for research data in line FAIR data principles and research data management plans;</a:t>
            </a:r>
            <a:endParaRPr lang="en-IE" sz="2100" b="1" dirty="0"/>
          </a:p>
          <a:p>
            <a:pPr lvl="0"/>
            <a:r>
              <a:rPr lang="en-IE" sz="2100" dirty="0"/>
              <a:t>Commitment nationally to look at underpinning infrastructure needs such as global persistent identifiers and better use of metadata; </a:t>
            </a:r>
          </a:p>
          <a:p>
            <a:pPr lvl="0"/>
            <a:r>
              <a:rPr lang="en-IE" sz="2100" dirty="0"/>
              <a:t>National consideration of skills and training needs for open research at all career levels;</a:t>
            </a:r>
          </a:p>
          <a:p>
            <a:r>
              <a:rPr lang="en-IE" sz="2100" dirty="0"/>
              <a:t>National conversation on infrastructure needs (rather than institution by institution), especially for research data;</a:t>
            </a:r>
          </a:p>
          <a:p>
            <a:pPr lvl="0"/>
            <a:r>
              <a:rPr lang="en-IE" sz="2100" dirty="0"/>
              <a:t>Systems-wide lens for ‘responsible metrics’ shifting from reliance on journal impact factor, in line DORA;</a:t>
            </a:r>
          </a:p>
          <a:p>
            <a:pPr lvl="0"/>
            <a:r>
              <a:rPr lang="en-IE" sz="2100" dirty="0"/>
              <a:t>Consideration of system approach for rewards and incentives;</a:t>
            </a:r>
            <a:endParaRPr lang="en-IE" sz="2100" b="1" dirty="0"/>
          </a:p>
          <a:p>
            <a:pPr lvl="0"/>
            <a:r>
              <a:rPr lang="en-IE" sz="2100" dirty="0"/>
              <a:t>Funders to require OA at both grant evaluation stage and at contracts stage</a:t>
            </a:r>
            <a:endParaRPr lang="en-IE" sz="21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6D5162-B004-4AA0-A393-85F70C48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24202"/>
            <a:ext cx="9144000" cy="418058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l"/>
            <a:r>
              <a:rPr lang="en-IE" sz="2800" b="1" dirty="0">
                <a:solidFill>
                  <a:schemeClr val="bg1"/>
                </a:solidFill>
              </a:rPr>
              <a:t>Key Points</a:t>
            </a:r>
          </a:p>
        </p:txBody>
      </p:sp>
    </p:spTree>
    <p:extLst>
      <p:ext uri="{BB962C8B-B14F-4D97-AF65-F5344CB8AC3E}">
        <p14:creationId xmlns:p14="http://schemas.microsoft.com/office/powerpoint/2010/main" val="1661421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207DF-2314-4157-9B80-767DABF7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562074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What now?</a:t>
            </a:r>
            <a:endParaRPr lang="en-IE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61F6372-E158-4F18-9B84-E8FCA41BBD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8435667"/>
              </p:ext>
            </p:extLst>
          </p:nvPr>
        </p:nvGraphicFramePr>
        <p:xfrm>
          <a:off x="2094384" y="1124745"/>
          <a:ext cx="8003232" cy="5239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6DBF533-FEAB-412C-9315-9B23742E40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55" y="1785541"/>
            <a:ext cx="2061029" cy="93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11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FA210-23BC-441A-BECA-49F6B3EB6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5035"/>
            <a:ext cx="10515600" cy="1325563"/>
          </a:xfrm>
        </p:spPr>
        <p:txBody>
          <a:bodyPr>
            <a:normAutofit/>
          </a:bodyPr>
          <a:lstStyle/>
          <a:p>
            <a:r>
              <a:rPr lang="en-IE" sz="3600" b="1" dirty="0">
                <a:latin typeface="+mn-lt"/>
              </a:rPr>
              <a:t>Agreement on a common direction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40B8DD-CCB2-4B02-8601-FF4412898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307243"/>
            <a:ext cx="10250713" cy="1785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E" sz="2200" b="1" dirty="0"/>
              <a:t>Key Questions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200" dirty="0"/>
              <a:t>Who has lead responsibility for Open Science in Ireland?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200" dirty="0"/>
              <a:t>Does NORF have a mandate to enter into the proposed Phase II activities?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200" dirty="0"/>
              <a:t>How can implementation be cultivated?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200" dirty="0"/>
              <a:t>What resourcing potential exists and how can this be best realised?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259DA87-4085-4BC3-A024-F5467E10A1BA}"/>
              </a:ext>
            </a:extLst>
          </p:cNvPr>
          <p:cNvSpPr txBox="1">
            <a:spLocks/>
          </p:cNvSpPr>
          <p:nvPr/>
        </p:nvSpPr>
        <p:spPr>
          <a:xfrm>
            <a:off x="838199" y="3092347"/>
            <a:ext cx="10250714" cy="1785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E" sz="2200" b="1" dirty="0"/>
              <a:t>Leave no-one behind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2200" dirty="0"/>
              <a:t>All public research (block grants)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2200" dirty="0"/>
              <a:t>Engage with researchers at every research career stage and representing all disciples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2200" dirty="0"/>
              <a:t>Respect, engage with, and support the research community in the broadest sense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2200" dirty="0"/>
              <a:t>Address disciplinary, professional, national and global concerns in the area of research. 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64AFE146-85DA-4DC7-A36A-FBE822543E70}"/>
              </a:ext>
            </a:extLst>
          </p:cNvPr>
          <p:cNvSpPr txBox="1">
            <a:spLocks/>
          </p:cNvSpPr>
          <p:nvPr/>
        </p:nvSpPr>
        <p:spPr>
          <a:xfrm>
            <a:off x="838199" y="4983422"/>
            <a:ext cx="10250712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E" sz="2200" b="1" dirty="0"/>
              <a:t>Speed of transition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2200" dirty="0"/>
              <a:t>Acknowledge that some Funders and Research Performing Organisations may have</a:t>
            </a:r>
            <a:r>
              <a:rPr lang="en-IE" sz="2200" b="1" dirty="0"/>
              <a:t> additional specific requirements </a:t>
            </a:r>
            <a:r>
              <a:rPr lang="en-IE" sz="2200" dirty="0"/>
              <a:t>relating to open research which should also be observed. </a:t>
            </a:r>
          </a:p>
        </p:txBody>
      </p:sp>
    </p:spTree>
    <p:extLst>
      <p:ext uri="{BB962C8B-B14F-4D97-AF65-F5344CB8AC3E}">
        <p14:creationId xmlns:p14="http://schemas.microsoft.com/office/powerpoint/2010/main" val="2233267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501904" y="6237312"/>
            <a:ext cx="9166096" cy="620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 b="1" dirty="0">
              <a:solidFill>
                <a:schemeClr val="bg2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78956781"/>
              </p:ext>
            </p:extLst>
          </p:nvPr>
        </p:nvGraphicFramePr>
        <p:xfrm>
          <a:off x="983432" y="1088570"/>
          <a:ext cx="8886282" cy="5148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3359696" y="6398568"/>
            <a:ext cx="5840688" cy="459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/>
              <a:t>Longer-term resourcing and capacity-building issues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C0D925-D5A4-4D99-8B79-70F66EF5C79A}"/>
              </a:ext>
            </a:extLst>
          </p:cNvPr>
          <p:cNvSpPr txBox="1"/>
          <p:nvPr/>
        </p:nvSpPr>
        <p:spPr>
          <a:xfrm>
            <a:off x="1139009" y="1446275"/>
            <a:ext cx="22206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bg2">
                    <a:lumMod val="25000"/>
                  </a:schemeClr>
                </a:solidFill>
              </a:rPr>
              <a:t>“</a:t>
            </a:r>
            <a:r>
              <a:rPr lang="en-GB" sz="2000" i="1" dirty="0">
                <a:solidFill>
                  <a:schemeClr val="bg2">
                    <a:lumMod val="25000"/>
                  </a:schemeClr>
                </a:solidFill>
              </a:rPr>
              <a:t>The conditions required for implementation need to be cultivated.” </a:t>
            </a:r>
            <a:endParaRPr lang="en-IE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0389B7-93E6-4DDE-A74D-BDBA9F592DE3}"/>
              </a:ext>
            </a:extLst>
          </p:cNvPr>
          <p:cNvSpPr txBox="1"/>
          <p:nvPr/>
        </p:nvSpPr>
        <p:spPr>
          <a:xfrm>
            <a:off x="8167913" y="1168633"/>
            <a:ext cx="24356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i="1" dirty="0"/>
              <a:t>“Open research requires system-thinking and a change in research culture and behaviour.”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A536DA-FE8C-4C7A-8829-FB4F2D77C3C5}"/>
              </a:ext>
            </a:extLst>
          </p:cNvPr>
          <p:cNvSpPr txBox="1"/>
          <p:nvPr/>
        </p:nvSpPr>
        <p:spPr>
          <a:xfrm>
            <a:off x="8167913" y="3562908"/>
            <a:ext cx="24356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i="1" dirty="0"/>
              <a:t>“need </a:t>
            </a:r>
            <a:r>
              <a:rPr lang="en-GB" sz="2000" i="1" dirty="0"/>
              <a:t>trust and mutual respect, a strong sense of collective responsibility, data to benchmark and to measure transformation”</a:t>
            </a:r>
            <a:endParaRPr lang="en-IE" sz="20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E039BE-A1B9-42BA-B238-6122B1745089}"/>
              </a:ext>
            </a:extLst>
          </p:cNvPr>
          <p:cNvSpPr txBox="1"/>
          <p:nvPr/>
        </p:nvSpPr>
        <p:spPr>
          <a:xfrm>
            <a:off x="875024" y="3689635"/>
            <a:ext cx="195951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“Whilst accountability may sit with one Department/ Agency the solution more often sits with a broader group.”</a:t>
            </a:r>
            <a:endParaRPr lang="en-IE" sz="2000" i="1" dirty="0"/>
          </a:p>
          <a:p>
            <a:endParaRPr lang="en-I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FA7407-828F-42CA-98BA-EA427BF3F006}"/>
              </a:ext>
            </a:extLst>
          </p:cNvPr>
          <p:cNvSpPr txBox="1"/>
          <p:nvPr/>
        </p:nvSpPr>
        <p:spPr>
          <a:xfrm>
            <a:off x="983432" y="238750"/>
            <a:ext cx="962009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i="1" dirty="0">
                <a:solidFill>
                  <a:schemeClr val="bg2">
                    <a:lumMod val="25000"/>
                  </a:schemeClr>
                </a:solidFill>
              </a:rPr>
              <a:t>“</a:t>
            </a:r>
            <a:r>
              <a:rPr lang="en-GB" sz="2000" i="1" dirty="0"/>
              <a:t>moving </a:t>
            </a:r>
            <a:r>
              <a:rPr lang="en-IE" sz="2000" i="1" dirty="0"/>
              <a:t>beyond the individual areas of open research to understand the complex relationships between them and the underpinning regulatory and legal environment”. </a:t>
            </a:r>
            <a:endParaRPr lang="en-IE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33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469CDBC-AAA5-4D0E-8F0D-352ED2E57F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2802765"/>
              </p:ext>
            </p:extLst>
          </p:nvPr>
        </p:nvGraphicFramePr>
        <p:xfrm>
          <a:off x="1122177" y="5584686"/>
          <a:ext cx="9707647" cy="1259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28">
            <a:extLst>
              <a:ext uri="{FF2B5EF4-FFF2-40B4-BE49-F238E27FC236}">
                <a16:creationId xmlns:a16="http://schemas.microsoft.com/office/drawing/2014/main" id="{863C8893-CD08-4F34-8469-70B7FF0D2672}"/>
              </a:ext>
            </a:extLst>
          </p:cNvPr>
          <p:cNvSpPr txBox="1"/>
          <p:nvPr/>
        </p:nvSpPr>
        <p:spPr>
          <a:xfrm>
            <a:off x="880972" y="4627755"/>
            <a:ext cx="1352039" cy="830997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4289" rIns="34289">
            <a:spAutoFit/>
          </a:bodyPr>
          <a:lstStyle/>
          <a:p>
            <a:pPr hangingPunct="0">
              <a:buSzPct val="100000"/>
              <a:defRPr sz="1200"/>
            </a:pPr>
            <a:r>
              <a:rPr sz="1600" b="1" kern="0" dirty="0">
                <a:solidFill>
                  <a:srgbClr val="FF0000"/>
                </a:solidFill>
                <a:cs typeface="Helvetica"/>
                <a:sym typeface="Helvetica"/>
              </a:rPr>
              <a:t>Open </a:t>
            </a:r>
            <a:r>
              <a:rPr lang="en-GB" sz="1600" b="1" kern="0" dirty="0">
                <a:solidFill>
                  <a:srgbClr val="FF0000"/>
                </a:solidFill>
                <a:cs typeface="Helvetica"/>
                <a:sym typeface="Helvetica"/>
              </a:rPr>
              <a:t>Science and Ireland</a:t>
            </a:r>
          </a:p>
          <a:p>
            <a:pPr hangingPunct="0">
              <a:buSzPct val="100000"/>
              <a:defRPr sz="1200"/>
            </a:pPr>
            <a:r>
              <a:rPr lang="en-GB" sz="1600" b="1" kern="0" dirty="0">
                <a:solidFill>
                  <a:srgbClr val="FF0000"/>
                </a:solidFill>
                <a:cs typeface="Helvetica"/>
                <a:sym typeface="Helvetica"/>
              </a:rPr>
              <a:t>Conference</a:t>
            </a:r>
            <a:endParaRPr sz="1600" b="1" kern="0" dirty="0">
              <a:solidFill>
                <a:srgbClr val="FF0000"/>
              </a:solidFill>
              <a:cs typeface="Helvetica"/>
              <a:sym typeface="Helvetica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FF4BA9-6C99-4A8A-BB37-C49EE5E2E56F}"/>
              </a:ext>
            </a:extLst>
          </p:cNvPr>
          <p:cNvCxnSpPr>
            <a:cxnSpLocks/>
          </p:cNvCxnSpPr>
          <p:nvPr/>
        </p:nvCxnSpPr>
        <p:spPr>
          <a:xfrm flipV="1">
            <a:off x="1685915" y="5468844"/>
            <a:ext cx="0" cy="3182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E264BB-D3FD-4565-ADCA-450BBD95B8D5}"/>
              </a:ext>
            </a:extLst>
          </p:cNvPr>
          <p:cNvCxnSpPr>
            <a:cxnSpLocks/>
          </p:cNvCxnSpPr>
          <p:nvPr/>
        </p:nvCxnSpPr>
        <p:spPr>
          <a:xfrm flipV="1">
            <a:off x="3270803" y="4448381"/>
            <a:ext cx="0" cy="133870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Box 29">
            <a:extLst>
              <a:ext uri="{FF2B5EF4-FFF2-40B4-BE49-F238E27FC236}">
                <a16:creationId xmlns:a16="http://schemas.microsoft.com/office/drawing/2014/main" id="{42804365-33FD-4C02-9CE0-7E82704B0667}"/>
              </a:ext>
            </a:extLst>
          </p:cNvPr>
          <p:cNvSpPr txBox="1"/>
          <p:nvPr/>
        </p:nvSpPr>
        <p:spPr>
          <a:xfrm>
            <a:off x="1531694" y="1947276"/>
            <a:ext cx="1750600" cy="2554545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4289" rIns="34289">
            <a:spAutoFit/>
          </a:bodyPr>
          <a:lstStyle/>
          <a:p>
            <a:pPr hangingPunct="0"/>
            <a:r>
              <a:rPr lang="en-IE" sz="1600" kern="0" dirty="0">
                <a:solidFill>
                  <a:srgbClr val="FF0000"/>
                </a:solidFill>
                <a:cs typeface="Helvetica"/>
                <a:sym typeface="Helvetica"/>
              </a:rPr>
              <a:t>National Open Research Forum (NORF)</a:t>
            </a:r>
          </a:p>
          <a:p>
            <a:pPr hangingPunct="0"/>
            <a:endParaRPr lang="en-IE" sz="1600" kern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cs typeface="Helvetica"/>
              <a:sym typeface="Helvetica"/>
            </a:endParaRPr>
          </a:p>
          <a:p>
            <a:pPr hangingPunct="0"/>
            <a:r>
              <a:rPr lang="en-IE" sz="1600" kern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cs typeface="Helvetica"/>
                <a:sym typeface="Helvetica"/>
              </a:rPr>
              <a:t>Collaboration with GO-FAIR and  DTL</a:t>
            </a:r>
          </a:p>
          <a:p>
            <a:pPr hangingPunct="0"/>
            <a:endParaRPr lang="en-IE" sz="1600" b="1" kern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cs typeface="Helvetica"/>
              <a:sym typeface="Helvetica"/>
            </a:endParaRPr>
          </a:p>
          <a:p>
            <a:pPr hangingPunct="0"/>
            <a:r>
              <a:rPr lang="en-IE" sz="1600" kern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cs typeface="Helvetica"/>
                <a:sym typeface="Helvetica"/>
              </a:rPr>
              <a:t>Building awareness FAIR workshops</a:t>
            </a:r>
          </a:p>
          <a:p>
            <a:pPr hangingPunct="0"/>
            <a:endParaRPr lang="en-IE" sz="1600" kern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cs typeface="Helvetica"/>
              <a:sym typeface="Helvetica"/>
            </a:endParaRPr>
          </a:p>
        </p:txBody>
      </p:sp>
      <p:sp>
        <p:nvSpPr>
          <p:cNvPr id="11" name="TextBox 34">
            <a:extLst>
              <a:ext uri="{FF2B5EF4-FFF2-40B4-BE49-F238E27FC236}">
                <a16:creationId xmlns:a16="http://schemas.microsoft.com/office/drawing/2014/main" id="{B6626328-FE1E-43E2-A5FB-DB2D60846722}"/>
              </a:ext>
            </a:extLst>
          </p:cNvPr>
          <p:cNvSpPr txBox="1"/>
          <p:nvPr/>
        </p:nvSpPr>
        <p:spPr>
          <a:xfrm>
            <a:off x="3491741" y="1352787"/>
            <a:ext cx="2175482" cy="3539430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4289" rIns="34289">
            <a:spAutoFit/>
          </a:bodyPr>
          <a:lstStyle/>
          <a:p>
            <a:pPr hangingPunct="0"/>
            <a:r>
              <a:rPr lang="en-IE" sz="1600" kern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cs typeface="Helvetica"/>
                <a:sym typeface="Helvetica"/>
              </a:rPr>
              <a:t>HRB Open Research platform</a:t>
            </a:r>
          </a:p>
          <a:p>
            <a:pPr hangingPunct="0"/>
            <a:endParaRPr lang="en-IE" sz="1600" kern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cs typeface="Helvetica"/>
              <a:sym typeface="Helvetica"/>
            </a:endParaRPr>
          </a:p>
          <a:p>
            <a:pPr hangingPunct="0"/>
            <a:r>
              <a:rPr lang="en-IE" sz="1600" kern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cs typeface="Helvetica"/>
                <a:sym typeface="Helvetica"/>
              </a:rPr>
              <a:t>HRB DORA signatory</a:t>
            </a:r>
          </a:p>
          <a:p>
            <a:pPr hangingPunct="0"/>
            <a:endParaRPr lang="en-IE" sz="1600" kern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cs typeface="Helvetica"/>
              <a:sym typeface="Helvetica"/>
            </a:endParaRPr>
          </a:p>
          <a:p>
            <a:pPr hangingPunct="0"/>
            <a:r>
              <a:rPr lang="en-IE" sz="1600" kern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cs typeface="Helvetica"/>
                <a:sym typeface="Helvetica"/>
              </a:rPr>
              <a:t>HRB-HEI data stewards upskilling, Leiden </a:t>
            </a:r>
          </a:p>
          <a:p>
            <a:pPr hangingPunct="0"/>
            <a:endParaRPr lang="en-IE" sz="1600" kern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cs typeface="Helvetica"/>
              <a:sym typeface="Helvetica"/>
            </a:endParaRPr>
          </a:p>
          <a:p>
            <a:pPr hangingPunct="0"/>
            <a:r>
              <a:rPr lang="en-IE" sz="1600" kern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cs typeface="Helvetica"/>
                <a:sym typeface="Helvetica"/>
              </a:rPr>
              <a:t>Phase I FAIR DMP pilot in HRB funding schemes</a:t>
            </a:r>
          </a:p>
          <a:p>
            <a:pPr hangingPunct="0"/>
            <a:endParaRPr lang="en-IE" sz="1600" kern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cs typeface="Helvetica"/>
              <a:sym typeface="Helvetica"/>
            </a:endParaRPr>
          </a:p>
          <a:p>
            <a:pPr hangingPunct="0"/>
            <a:r>
              <a:rPr lang="en-IE" sz="1600" kern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cs typeface="Helvetica"/>
                <a:sym typeface="Helvetica"/>
              </a:rPr>
              <a:t>Collaboration with GIFSCO and ZonMW</a:t>
            </a:r>
          </a:p>
          <a:p>
            <a:pPr hangingPunct="0">
              <a:buSzPct val="100000"/>
              <a:defRPr sz="1200"/>
            </a:pPr>
            <a:endParaRPr sz="1600" kern="0" dirty="0">
              <a:solidFill>
                <a:srgbClr val="4B4B4B"/>
              </a:solidFill>
              <a:cs typeface="Helvetica"/>
              <a:sym typeface="Helvetica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51EBFA-34A0-4916-8381-DCF0391E68F9}"/>
              </a:ext>
            </a:extLst>
          </p:cNvPr>
          <p:cNvCxnSpPr>
            <a:cxnSpLocks/>
          </p:cNvCxnSpPr>
          <p:nvPr/>
        </p:nvCxnSpPr>
        <p:spPr>
          <a:xfrm flipV="1">
            <a:off x="5660635" y="4892217"/>
            <a:ext cx="6588" cy="86489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9ECFBFB-F62A-405C-BF88-A5CC23F394B6}"/>
              </a:ext>
            </a:extLst>
          </p:cNvPr>
          <p:cNvSpPr txBox="1"/>
          <p:nvPr/>
        </p:nvSpPr>
        <p:spPr>
          <a:xfrm>
            <a:off x="5876670" y="707167"/>
            <a:ext cx="3065522" cy="42780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IE" sz="1600" kern="0" dirty="0">
                <a:solidFill>
                  <a:srgbClr val="FF0000"/>
                </a:solidFill>
              </a:rPr>
              <a:t>National Framework for transitioning to open research published by Irish government</a:t>
            </a:r>
          </a:p>
          <a:p>
            <a:pPr>
              <a:defRPr/>
            </a:pPr>
            <a:endParaRPr lang="en-IE" sz="1600" kern="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IE" sz="1600" kern="0" dirty="0">
                <a:solidFill>
                  <a:schemeClr val="tx1"/>
                </a:solidFill>
              </a:rPr>
              <a:t>National Integrity Policy Statement</a:t>
            </a:r>
          </a:p>
          <a:p>
            <a:pPr>
              <a:defRPr/>
            </a:pPr>
            <a:endParaRPr lang="en-IE" sz="16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IE" sz="1600" kern="0" dirty="0">
                <a:solidFill>
                  <a:prstClr val="black"/>
                </a:solidFill>
              </a:rPr>
              <a:t>Phase II FAIR DMP pilot</a:t>
            </a:r>
          </a:p>
          <a:p>
            <a:pPr>
              <a:defRPr/>
            </a:pPr>
            <a:endParaRPr lang="en-IE" sz="16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IE" sz="1600" dirty="0">
                <a:solidFill>
                  <a:prstClr val="black"/>
                </a:solidFill>
              </a:rPr>
              <a:t>HRB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sz="1600" dirty="0">
                <a:solidFill>
                  <a:prstClr val="black"/>
                </a:solidFill>
              </a:rPr>
              <a:t>Adopted Science Europe RDM guidelines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sz="1600" kern="0" dirty="0">
                <a:solidFill>
                  <a:prstClr val="black"/>
                </a:solidFill>
              </a:rPr>
              <a:t>Funders Implementation Study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sz="1600" kern="0" dirty="0">
                <a:solidFill>
                  <a:prstClr val="black"/>
                </a:solidFill>
              </a:rPr>
              <a:t>Secondary data analysis awards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sz="1600" kern="0" dirty="0">
                <a:solidFill>
                  <a:prstClr val="black"/>
                </a:solidFill>
              </a:rPr>
              <a:t>DASSL data linkage PoC award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sz="1600" kern="0" dirty="0">
                <a:solidFill>
                  <a:prstClr val="black"/>
                </a:solidFill>
              </a:rPr>
              <a:t>Panel Observers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AE7D829-5608-448E-8804-117CF74A8B41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7409431" y="4985261"/>
            <a:ext cx="0" cy="801823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2A5EAD4-3043-4EAF-B1B8-7FBAFB07F0E0}"/>
              </a:ext>
            </a:extLst>
          </p:cNvPr>
          <p:cNvSpPr txBox="1"/>
          <p:nvPr/>
        </p:nvSpPr>
        <p:spPr>
          <a:xfrm>
            <a:off x="9031774" y="193482"/>
            <a:ext cx="2694731" cy="5509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hangingPunct="0"/>
            <a:r>
              <a:rPr lang="en-IE" sz="1600" kern="0" dirty="0">
                <a:solidFill>
                  <a:srgbClr val="FF0000"/>
                </a:solidFill>
                <a:cs typeface="Helvetica"/>
                <a:sym typeface="Helvetica"/>
              </a:rPr>
              <a:t>National Open Research Forum (NORF) Phase 2</a:t>
            </a:r>
          </a:p>
          <a:p>
            <a:pPr hangingPunct="0"/>
            <a:endParaRPr lang="en-IE" sz="16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IE" sz="1600" kern="0" dirty="0">
                <a:solidFill>
                  <a:prstClr val="black"/>
                </a:solidFill>
              </a:rPr>
              <a:t>FAIR DMP pilot Phase 2: International review of DMPs</a:t>
            </a:r>
          </a:p>
          <a:p>
            <a:pPr>
              <a:defRPr/>
            </a:pPr>
            <a:endParaRPr lang="en-IE" sz="16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IE" sz="1600" kern="0" dirty="0">
                <a:solidFill>
                  <a:prstClr val="black"/>
                </a:solidFill>
              </a:rPr>
              <a:t>HRB national GDPR and national ethics roles  (potential for synergies)</a:t>
            </a:r>
          </a:p>
          <a:p>
            <a:pPr>
              <a:defRPr/>
            </a:pPr>
            <a:endParaRPr lang="en-IE" sz="16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IE" sz="1600" kern="0" dirty="0">
                <a:solidFill>
                  <a:prstClr val="black"/>
                </a:solidFill>
              </a:rPr>
              <a:t>HRB policy on sharing and managing research data</a:t>
            </a:r>
          </a:p>
          <a:p>
            <a:pPr>
              <a:defRPr/>
            </a:pPr>
            <a:endParaRPr lang="en-IE" sz="16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IE" sz="1600" kern="0" dirty="0">
                <a:solidFill>
                  <a:prstClr val="black"/>
                </a:solidFill>
              </a:rPr>
              <a:t>? HRB Open Research and DMP publication</a:t>
            </a:r>
          </a:p>
          <a:p>
            <a:pPr>
              <a:defRPr/>
            </a:pPr>
            <a:endParaRPr lang="en-IE" sz="16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IE" sz="1600" kern="0" dirty="0">
                <a:solidFill>
                  <a:prstClr val="black"/>
                </a:solidFill>
              </a:rPr>
              <a:t>? Irish Funders national approach to DMPs (DCC platform)</a:t>
            </a:r>
          </a:p>
          <a:p>
            <a:pPr>
              <a:defRPr/>
            </a:pPr>
            <a:endParaRPr lang="en-IE" sz="16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IE" sz="1600" kern="0" dirty="0">
                <a:solidFill>
                  <a:prstClr val="black"/>
                </a:solidFill>
              </a:rPr>
              <a:t>? Member States National Coordination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213F798-CD7C-4331-9403-D40DFA2DAD08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10379140" y="5702682"/>
            <a:ext cx="0" cy="8440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1729EC0-7EDF-4CE5-90D8-AC787F4D3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8" y="160141"/>
            <a:ext cx="8764459" cy="994172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+mn-lt"/>
              </a:rPr>
              <a:t>Advocating for a national coordinated approach</a:t>
            </a:r>
            <a:endParaRPr lang="en-IE" sz="3600" b="1" dirty="0">
              <a:latin typeface="+mn-lt"/>
            </a:endParaRPr>
          </a:p>
        </p:txBody>
      </p:sp>
      <p:sp>
        <p:nvSpPr>
          <p:cNvPr id="47" name="TextBox 28">
            <a:extLst>
              <a:ext uri="{FF2B5EF4-FFF2-40B4-BE49-F238E27FC236}">
                <a16:creationId xmlns:a16="http://schemas.microsoft.com/office/drawing/2014/main" id="{A224474D-7FB7-4D6F-9920-BA5B736DF263}"/>
              </a:ext>
            </a:extLst>
          </p:cNvPr>
          <p:cNvSpPr txBox="1"/>
          <p:nvPr/>
        </p:nvSpPr>
        <p:spPr>
          <a:xfrm>
            <a:off x="57428" y="5757108"/>
            <a:ext cx="946190" cy="830997"/>
          </a:xfrm>
          <a:prstGeom prst="rect">
            <a:avLst/>
          </a:prstGeom>
          <a:ln>
            <a:noFil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4289" rIns="34289">
            <a:spAutoFit/>
          </a:bodyPr>
          <a:lstStyle/>
          <a:p>
            <a:pPr hangingPunct="0">
              <a:buSzPct val="100000"/>
              <a:defRPr sz="1200"/>
            </a:pPr>
            <a:r>
              <a:rPr lang="en-GB" sz="1600" b="1" kern="0" dirty="0">
                <a:solidFill>
                  <a:srgbClr val="FF0000"/>
                </a:solidFill>
                <a:cs typeface="Helvetica"/>
                <a:sym typeface="Helvetica"/>
              </a:rPr>
              <a:t>National OA principles</a:t>
            </a:r>
            <a:endParaRPr sz="1600" b="1" kern="0" dirty="0">
              <a:solidFill>
                <a:srgbClr val="FF0000"/>
              </a:solidFill>
              <a:cs typeface="Helvetica"/>
              <a:sym typeface="Helvetica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666830C-1891-4D74-ABE0-078F2BA2C4D4}"/>
              </a:ext>
            </a:extLst>
          </p:cNvPr>
          <p:cNvCxnSpPr/>
          <p:nvPr/>
        </p:nvCxnSpPr>
        <p:spPr>
          <a:xfrm>
            <a:off x="711200" y="6154057"/>
            <a:ext cx="5225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1F8649DB-A97A-41EA-8507-BCD58E8DF277}"/>
              </a:ext>
            </a:extLst>
          </p:cNvPr>
          <p:cNvSpPr txBox="1"/>
          <p:nvPr/>
        </p:nvSpPr>
        <p:spPr>
          <a:xfrm rot="16200000">
            <a:off x="-1291214" y="2883002"/>
            <a:ext cx="3227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chemeClr val="bg2">
                    <a:lumMod val="25000"/>
                  </a:schemeClr>
                </a:solidFill>
              </a:rPr>
              <a:t>(Tools and Partnerships)</a:t>
            </a:r>
            <a:endParaRPr lang="en-IE" sz="2400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44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0BF28F-3613-4027-9B3E-ADF7FA864344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E" dirty="0"/>
          </a:p>
        </p:txBody>
      </p:sp>
      <p:sp>
        <p:nvSpPr>
          <p:cNvPr id="3074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524000" y="593826"/>
            <a:ext cx="9144000" cy="4525119"/>
          </a:xfrm>
        </p:spPr>
        <p:txBody>
          <a:bodyPr vert="horz" lIns="91440" tIns="45720" rIns="92869" bIns="45720" rtlCol="0">
            <a:normAutofit/>
          </a:bodyPr>
          <a:lstStyle/>
          <a:p>
            <a:pPr marL="27905" indent="0">
              <a:buNone/>
            </a:pPr>
            <a:br>
              <a:rPr lang="en-US" altLang="en-US" sz="3797" dirty="0"/>
            </a:br>
            <a:endParaRPr lang="en-US" altLang="en-US" sz="3797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332022" y="6518195"/>
            <a:ext cx="187523" cy="196453"/>
          </a:xfrm>
        </p:spPr>
        <p:txBody>
          <a:bodyPr/>
          <a:lstStyle/>
          <a:p>
            <a:fld id="{FEA5934C-AAF2-4919-B4DF-4A9432FE16FB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pic>
        <p:nvPicPr>
          <p:cNvPr id="25" name="Picture 24" descr="04029-HEA-Cake-Diagram-P6_01.jpg">
            <a:extLst>
              <a:ext uri="{FF2B5EF4-FFF2-40B4-BE49-F238E27FC236}">
                <a16:creationId xmlns:a16="http://schemas.microsoft.com/office/drawing/2014/main" id="{F2375993-74FE-41E4-AB0C-7C9E190F5B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45" y="0"/>
            <a:ext cx="484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04029-HEA-Cake-Diagram-P6_02.jpg">
            <a:extLst>
              <a:ext uri="{FF2B5EF4-FFF2-40B4-BE49-F238E27FC236}">
                <a16:creationId xmlns:a16="http://schemas.microsoft.com/office/drawing/2014/main" id="{D4DEE55B-104F-4F22-A246-653BE479ED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45" y="0"/>
            <a:ext cx="484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04029-HEA-Cake-Diagram-P6_03.jpg">
            <a:extLst>
              <a:ext uri="{FF2B5EF4-FFF2-40B4-BE49-F238E27FC236}">
                <a16:creationId xmlns:a16="http://schemas.microsoft.com/office/drawing/2014/main" id="{0C5A5164-8D08-4F0F-BFA4-CE5A44693F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45" y="0"/>
            <a:ext cx="484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04029-HEA-Cake-Diagram-P6_04.jpg">
            <a:extLst>
              <a:ext uri="{FF2B5EF4-FFF2-40B4-BE49-F238E27FC236}">
                <a16:creationId xmlns:a16="http://schemas.microsoft.com/office/drawing/2014/main" id="{7BAFF750-C6DA-43EB-B1B5-65DF3450B7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45" y="0"/>
            <a:ext cx="484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04029-HEA-Cake-Diagram-P6_05.jpg">
            <a:extLst>
              <a:ext uri="{FF2B5EF4-FFF2-40B4-BE49-F238E27FC236}">
                <a16:creationId xmlns:a16="http://schemas.microsoft.com/office/drawing/2014/main" id="{9953AF9B-422C-4CA5-9A2C-53BEB5A559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45" y="0"/>
            <a:ext cx="484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04029-HEA-Cake-Diagram-P6_06.jpg">
            <a:extLst>
              <a:ext uri="{FF2B5EF4-FFF2-40B4-BE49-F238E27FC236}">
                <a16:creationId xmlns:a16="http://schemas.microsoft.com/office/drawing/2014/main" id="{5675986D-B5FA-41E2-AFC3-6D7CEBF7F7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45" y="0"/>
            <a:ext cx="484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04029-HEA-Cake-Diagram-P6_07.jpg">
            <a:extLst>
              <a:ext uri="{FF2B5EF4-FFF2-40B4-BE49-F238E27FC236}">
                <a16:creationId xmlns:a16="http://schemas.microsoft.com/office/drawing/2014/main" id="{DE2BB8A0-7FA9-42F1-A72D-5097D5B087A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45" y="0"/>
            <a:ext cx="484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04029-HEA-Cake-Diagram-P6_08.jpg">
            <a:extLst>
              <a:ext uri="{FF2B5EF4-FFF2-40B4-BE49-F238E27FC236}">
                <a16:creationId xmlns:a16="http://schemas.microsoft.com/office/drawing/2014/main" id="{0F0FDC32-F7AA-4417-9B96-11DD236BFE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45" y="0"/>
            <a:ext cx="484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ounded Rectangle 1">
            <a:extLst>
              <a:ext uri="{FF2B5EF4-FFF2-40B4-BE49-F238E27FC236}">
                <a16:creationId xmlns:a16="http://schemas.microsoft.com/office/drawing/2014/main" id="{DEB0D386-7FCF-4115-87C5-D5D98C771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6847" y="543034"/>
            <a:ext cx="3132000" cy="1548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  <a:extLst/>
        </p:spPr>
        <p:txBody>
          <a:bodyPr anchor="ctr"/>
          <a:lstStyle>
            <a:lvl1pPr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/>
            <a:r>
              <a:rPr lang="en-IE" altLang="en-US" sz="2400" dirty="0">
                <a:solidFill>
                  <a:schemeClr val="tx1"/>
                </a:solidFill>
              </a:rPr>
              <a:t>Built up research system over last 20 years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42" name="Rounded Rectangle 1">
            <a:extLst>
              <a:ext uri="{FF2B5EF4-FFF2-40B4-BE49-F238E27FC236}">
                <a16:creationId xmlns:a16="http://schemas.microsoft.com/office/drawing/2014/main" id="{3341DD3F-59C9-4166-93C1-B7C05415C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6847" y="2190448"/>
            <a:ext cx="3132000" cy="1548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  <a:extLst/>
        </p:spPr>
        <p:txBody>
          <a:bodyPr anchor="ctr"/>
          <a:lstStyle>
            <a:lvl1pPr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tx1"/>
                </a:solidFill>
              </a:rPr>
              <a:t>What Now?</a:t>
            </a:r>
          </a:p>
          <a:p>
            <a:pPr algn="ctr"/>
            <a:r>
              <a:rPr lang="en-US" altLang="en-US" sz="2400" dirty="0">
                <a:solidFill>
                  <a:schemeClr val="tx1"/>
                </a:solidFill>
              </a:rPr>
              <a:t>Respond to the changing research environment</a:t>
            </a:r>
          </a:p>
        </p:txBody>
      </p:sp>
      <p:sp>
        <p:nvSpPr>
          <p:cNvPr id="43" name="Rounded Rectangle 1">
            <a:extLst>
              <a:ext uri="{FF2B5EF4-FFF2-40B4-BE49-F238E27FC236}">
                <a16:creationId xmlns:a16="http://schemas.microsoft.com/office/drawing/2014/main" id="{51D51934-AB61-49A7-83A3-4044D1705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563" y="3837862"/>
            <a:ext cx="3132000" cy="1548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  <a:extLst/>
        </p:spPr>
        <p:txBody>
          <a:bodyPr anchor="ctr"/>
          <a:lstStyle>
            <a:lvl1pPr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tx1"/>
                </a:solidFill>
              </a:rPr>
              <a:t>Open Research</a:t>
            </a:r>
          </a:p>
          <a:p>
            <a:pPr algn="ctr"/>
            <a:r>
              <a:rPr lang="en-US" altLang="en-US" sz="2400" dirty="0">
                <a:solidFill>
                  <a:schemeClr val="tx1"/>
                </a:solidFill>
              </a:rPr>
              <a:t>Build stronger system foundations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6479831-94D0-4214-889E-B73E58415429}"/>
              </a:ext>
            </a:extLst>
          </p:cNvPr>
          <p:cNvSpPr/>
          <p:nvPr/>
        </p:nvSpPr>
        <p:spPr bwMode="auto">
          <a:xfrm>
            <a:off x="3311316" y="3479631"/>
            <a:ext cx="1670811" cy="506307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defTabSz="642915" fontAlgn="base">
              <a:spcBef>
                <a:spcPct val="0"/>
              </a:spcBef>
              <a:spcAft>
                <a:spcPct val="0"/>
              </a:spcAft>
            </a:pPr>
            <a:endParaRPr lang="en-IE" sz="2953" dirty="0">
              <a:solidFill>
                <a:srgbClr val="FFFFFF"/>
              </a:solidFill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A1C52E-E1FE-4FD9-8F17-7A16AAFC9F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6563" y="6196861"/>
            <a:ext cx="3095460" cy="69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0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74CE07-1D9F-41CA-A31D-AF3CC233229F}"/>
              </a:ext>
            </a:extLst>
          </p:cNvPr>
          <p:cNvSpPr/>
          <p:nvPr/>
        </p:nvSpPr>
        <p:spPr>
          <a:xfrm>
            <a:off x="1548760" y="49302"/>
            <a:ext cx="9119241" cy="68407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E" dirty="0"/>
          </a:p>
        </p:txBody>
      </p:sp>
      <p:sp>
        <p:nvSpPr>
          <p:cNvPr id="5122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197077" y="593826"/>
            <a:ext cx="8228707" cy="4525119"/>
          </a:xfrm>
        </p:spPr>
        <p:txBody>
          <a:bodyPr vert="horz" lIns="91440" tIns="45720" rIns="92869" bIns="45720" rtlCol="0">
            <a:normAutofit/>
          </a:bodyPr>
          <a:lstStyle/>
          <a:p>
            <a:pPr marL="27905" indent="0">
              <a:buNone/>
            </a:pPr>
            <a:br>
              <a:rPr lang="en-US" altLang="en-US" sz="3797" dirty="0"/>
            </a:br>
            <a:endParaRPr lang="en-US" altLang="en-US" sz="3797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5934C-AAF2-4919-B4DF-4A9432FE16FB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1524696-2946-4E02-8CDA-F40EF0E04446}"/>
              </a:ext>
            </a:extLst>
          </p:cNvPr>
          <p:cNvSpPr/>
          <p:nvPr/>
        </p:nvSpPr>
        <p:spPr>
          <a:xfrm>
            <a:off x="1845631" y="856397"/>
            <a:ext cx="1800000" cy="1260000"/>
          </a:xfrm>
          <a:custGeom>
            <a:avLst/>
            <a:gdLst>
              <a:gd name="connsiteX0" fmla="*/ 0 w 1521085"/>
              <a:gd name="connsiteY0" fmla="*/ 253519 h 2786220"/>
              <a:gd name="connsiteX1" fmla="*/ 253519 w 1521085"/>
              <a:gd name="connsiteY1" fmla="*/ 0 h 2786220"/>
              <a:gd name="connsiteX2" fmla="*/ 1267566 w 1521085"/>
              <a:gd name="connsiteY2" fmla="*/ 0 h 2786220"/>
              <a:gd name="connsiteX3" fmla="*/ 1521085 w 1521085"/>
              <a:gd name="connsiteY3" fmla="*/ 253519 h 2786220"/>
              <a:gd name="connsiteX4" fmla="*/ 1521085 w 1521085"/>
              <a:gd name="connsiteY4" fmla="*/ 2532701 h 2786220"/>
              <a:gd name="connsiteX5" fmla="*/ 1267566 w 1521085"/>
              <a:gd name="connsiteY5" fmla="*/ 2786220 h 2786220"/>
              <a:gd name="connsiteX6" fmla="*/ 253519 w 1521085"/>
              <a:gd name="connsiteY6" fmla="*/ 2786220 h 2786220"/>
              <a:gd name="connsiteX7" fmla="*/ 0 w 1521085"/>
              <a:gd name="connsiteY7" fmla="*/ 2532701 h 2786220"/>
              <a:gd name="connsiteX8" fmla="*/ 0 w 1521085"/>
              <a:gd name="connsiteY8" fmla="*/ 253519 h 278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1085" h="2786220">
                <a:moveTo>
                  <a:pt x="0" y="253519"/>
                </a:moveTo>
                <a:cubicBezTo>
                  <a:pt x="0" y="113504"/>
                  <a:pt x="113504" y="0"/>
                  <a:pt x="253519" y="0"/>
                </a:cubicBezTo>
                <a:lnTo>
                  <a:pt x="1267566" y="0"/>
                </a:lnTo>
                <a:cubicBezTo>
                  <a:pt x="1407581" y="0"/>
                  <a:pt x="1521085" y="113504"/>
                  <a:pt x="1521085" y="253519"/>
                </a:cubicBezTo>
                <a:lnTo>
                  <a:pt x="1521085" y="2532701"/>
                </a:lnTo>
                <a:cubicBezTo>
                  <a:pt x="1521085" y="2672716"/>
                  <a:pt x="1407581" y="2786220"/>
                  <a:pt x="1267566" y="2786220"/>
                </a:cubicBezTo>
                <a:lnTo>
                  <a:pt x="253519" y="2786220"/>
                </a:lnTo>
                <a:cubicBezTo>
                  <a:pt x="113504" y="2786220"/>
                  <a:pt x="0" y="2672716"/>
                  <a:pt x="0" y="2532701"/>
                </a:cubicBezTo>
                <a:lnTo>
                  <a:pt x="0" y="25351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119182" tIns="119182" rIns="119182" bIns="119182" numCol="1" spcCol="1270" anchor="t" anchorCtr="0">
            <a:noAutofit/>
          </a:bodyPr>
          <a:lstStyle/>
          <a:p>
            <a:pPr algn="ctr" defTabSz="642915">
              <a:spcBef>
                <a:spcPct val="0"/>
              </a:spcBef>
              <a:defRPr/>
            </a:pPr>
            <a:r>
              <a:rPr lang="en-US" sz="2200" dirty="0">
                <a:solidFill>
                  <a:schemeClr val="tx1"/>
                </a:solidFill>
              </a:rPr>
              <a:t>Pay to publish papers</a:t>
            </a:r>
          </a:p>
          <a:p>
            <a:pPr algn="ctr">
              <a:spcBef>
                <a:spcPct val="0"/>
              </a:spcBef>
              <a:buNone/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39F33C4-9EDC-4CF8-B8AA-E10F73340BA1}"/>
              </a:ext>
            </a:extLst>
          </p:cNvPr>
          <p:cNvSpPr/>
          <p:nvPr/>
        </p:nvSpPr>
        <p:spPr>
          <a:xfrm>
            <a:off x="4202131" y="891297"/>
            <a:ext cx="2022814" cy="1260000"/>
          </a:xfrm>
          <a:custGeom>
            <a:avLst/>
            <a:gdLst>
              <a:gd name="connsiteX0" fmla="*/ 0 w 1521085"/>
              <a:gd name="connsiteY0" fmla="*/ 253519 h 2786220"/>
              <a:gd name="connsiteX1" fmla="*/ 253519 w 1521085"/>
              <a:gd name="connsiteY1" fmla="*/ 0 h 2786220"/>
              <a:gd name="connsiteX2" fmla="*/ 1267566 w 1521085"/>
              <a:gd name="connsiteY2" fmla="*/ 0 h 2786220"/>
              <a:gd name="connsiteX3" fmla="*/ 1521085 w 1521085"/>
              <a:gd name="connsiteY3" fmla="*/ 253519 h 2786220"/>
              <a:gd name="connsiteX4" fmla="*/ 1521085 w 1521085"/>
              <a:gd name="connsiteY4" fmla="*/ 2532701 h 2786220"/>
              <a:gd name="connsiteX5" fmla="*/ 1267566 w 1521085"/>
              <a:gd name="connsiteY5" fmla="*/ 2786220 h 2786220"/>
              <a:gd name="connsiteX6" fmla="*/ 253519 w 1521085"/>
              <a:gd name="connsiteY6" fmla="*/ 2786220 h 2786220"/>
              <a:gd name="connsiteX7" fmla="*/ 0 w 1521085"/>
              <a:gd name="connsiteY7" fmla="*/ 2532701 h 2786220"/>
              <a:gd name="connsiteX8" fmla="*/ 0 w 1521085"/>
              <a:gd name="connsiteY8" fmla="*/ 253519 h 278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1085" h="2786220">
                <a:moveTo>
                  <a:pt x="0" y="253519"/>
                </a:moveTo>
                <a:cubicBezTo>
                  <a:pt x="0" y="113504"/>
                  <a:pt x="113504" y="0"/>
                  <a:pt x="253519" y="0"/>
                </a:cubicBezTo>
                <a:lnTo>
                  <a:pt x="1267566" y="0"/>
                </a:lnTo>
                <a:cubicBezTo>
                  <a:pt x="1407581" y="0"/>
                  <a:pt x="1521085" y="113504"/>
                  <a:pt x="1521085" y="253519"/>
                </a:cubicBezTo>
                <a:lnTo>
                  <a:pt x="1521085" y="2532701"/>
                </a:lnTo>
                <a:cubicBezTo>
                  <a:pt x="1521085" y="2672716"/>
                  <a:pt x="1407581" y="2786220"/>
                  <a:pt x="1267566" y="2786220"/>
                </a:cubicBezTo>
                <a:lnTo>
                  <a:pt x="253519" y="2786220"/>
                </a:lnTo>
                <a:cubicBezTo>
                  <a:pt x="113504" y="2786220"/>
                  <a:pt x="0" y="2672716"/>
                  <a:pt x="0" y="2532701"/>
                </a:cubicBezTo>
                <a:lnTo>
                  <a:pt x="0" y="25351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119182" tIns="119182" rIns="119182" bIns="119182" numCol="1" spcCol="1270" anchor="t" anchorCtr="0">
            <a:noAutofit/>
          </a:bodyPr>
          <a:lstStyle/>
          <a:p>
            <a:pPr algn="ctr" defTabSz="642915">
              <a:spcBef>
                <a:spcPct val="0"/>
              </a:spcBef>
              <a:defRPr/>
            </a:pPr>
            <a:r>
              <a:rPr lang="en-US" sz="2200" dirty="0">
                <a:solidFill>
                  <a:schemeClr val="tx1"/>
                </a:solidFill>
              </a:rPr>
              <a:t>Pay to </a:t>
            </a:r>
          </a:p>
          <a:p>
            <a:pPr algn="ctr" defTabSz="642915">
              <a:spcBef>
                <a:spcPct val="0"/>
              </a:spcBef>
              <a:defRPr/>
            </a:pPr>
            <a:r>
              <a:rPr lang="en-US" sz="2200" dirty="0">
                <a:solidFill>
                  <a:schemeClr val="tx1"/>
                </a:solidFill>
              </a:rPr>
              <a:t>make them open access</a:t>
            </a:r>
          </a:p>
          <a:p>
            <a:pPr algn="ctr">
              <a:spcBef>
                <a:spcPct val="0"/>
              </a:spcBef>
              <a:buNone/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92611AB-8D73-4B71-8394-F72C165E75EA}"/>
              </a:ext>
            </a:extLst>
          </p:cNvPr>
          <p:cNvSpPr/>
          <p:nvPr/>
        </p:nvSpPr>
        <p:spPr>
          <a:xfrm>
            <a:off x="6523748" y="907904"/>
            <a:ext cx="1800000" cy="1260000"/>
          </a:xfrm>
          <a:custGeom>
            <a:avLst/>
            <a:gdLst>
              <a:gd name="connsiteX0" fmla="*/ 0 w 1521085"/>
              <a:gd name="connsiteY0" fmla="*/ 253519 h 2786220"/>
              <a:gd name="connsiteX1" fmla="*/ 253519 w 1521085"/>
              <a:gd name="connsiteY1" fmla="*/ 0 h 2786220"/>
              <a:gd name="connsiteX2" fmla="*/ 1267566 w 1521085"/>
              <a:gd name="connsiteY2" fmla="*/ 0 h 2786220"/>
              <a:gd name="connsiteX3" fmla="*/ 1521085 w 1521085"/>
              <a:gd name="connsiteY3" fmla="*/ 253519 h 2786220"/>
              <a:gd name="connsiteX4" fmla="*/ 1521085 w 1521085"/>
              <a:gd name="connsiteY4" fmla="*/ 2532701 h 2786220"/>
              <a:gd name="connsiteX5" fmla="*/ 1267566 w 1521085"/>
              <a:gd name="connsiteY5" fmla="*/ 2786220 h 2786220"/>
              <a:gd name="connsiteX6" fmla="*/ 253519 w 1521085"/>
              <a:gd name="connsiteY6" fmla="*/ 2786220 h 2786220"/>
              <a:gd name="connsiteX7" fmla="*/ 0 w 1521085"/>
              <a:gd name="connsiteY7" fmla="*/ 2532701 h 2786220"/>
              <a:gd name="connsiteX8" fmla="*/ 0 w 1521085"/>
              <a:gd name="connsiteY8" fmla="*/ 253519 h 278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1085" h="2786220">
                <a:moveTo>
                  <a:pt x="0" y="253519"/>
                </a:moveTo>
                <a:cubicBezTo>
                  <a:pt x="0" y="113504"/>
                  <a:pt x="113504" y="0"/>
                  <a:pt x="253519" y="0"/>
                </a:cubicBezTo>
                <a:lnTo>
                  <a:pt x="1267566" y="0"/>
                </a:lnTo>
                <a:cubicBezTo>
                  <a:pt x="1407581" y="0"/>
                  <a:pt x="1521085" y="113504"/>
                  <a:pt x="1521085" y="253519"/>
                </a:cubicBezTo>
                <a:lnTo>
                  <a:pt x="1521085" y="2532701"/>
                </a:lnTo>
                <a:cubicBezTo>
                  <a:pt x="1521085" y="2672716"/>
                  <a:pt x="1407581" y="2786220"/>
                  <a:pt x="1267566" y="2786220"/>
                </a:cubicBezTo>
                <a:lnTo>
                  <a:pt x="253519" y="2786220"/>
                </a:lnTo>
                <a:cubicBezTo>
                  <a:pt x="113504" y="2786220"/>
                  <a:pt x="0" y="2672716"/>
                  <a:pt x="0" y="2532701"/>
                </a:cubicBezTo>
                <a:lnTo>
                  <a:pt x="0" y="25351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119182" tIns="119182" rIns="119182" bIns="119182" numCol="1" spcCol="1270" anchor="t" anchorCtr="0">
            <a:noAutofit/>
          </a:bodyPr>
          <a:lstStyle/>
          <a:p>
            <a:pPr algn="ctr" defTabSz="642915">
              <a:spcBef>
                <a:spcPct val="0"/>
              </a:spcBef>
              <a:defRPr/>
            </a:pPr>
            <a:r>
              <a:rPr lang="en-US" sz="2200" dirty="0">
                <a:solidFill>
                  <a:schemeClr val="tx1"/>
                </a:solidFill>
              </a:rPr>
              <a:t>Pay to </a:t>
            </a:r>
          </a:p>
          <a:p>
            <a:pPr algn="ctr" defTabSz="642915">
              <a:spcBef>
                <a:spcPct val="0"/>
              </a:spcBef>
              <a:defRPr/>
            </a:pPr>
            <a:r>
              <a:rPr lang="en-US" sz="2200" dirty="0">
                <a:solidFill>
                  <a:schemeClr val="tx1"/>
                </a:solidFill>
              </a:rPr>
              <a:t>read them</a:t>
            </a:r>
          </a:p>
          <a:p>
            <a:pPr algn="ctr">
              <a:spcBef>
                <a:spcPct val="0"/>
              </a:spcBef>
              <a:buNone/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9AC38B7-1427-498A-B2C2-ACCBF946AC70}"/>
              </a:ext>
            </a:extLst>
          </p:cNvPr>
          <p:cNvSpPr/>
          <p:nvPr/>
        </p:nvSpPr>
        <p:spPr>
          <a:xfrm>
            <a:off x="8546369" y="856397"/>
            <a:ext cx="1800000" cy="1260000"/>
          </a:xfrm>
          <a:custGeom>
            <a:avLst/>
            <a:gdLst>
              <a:gd name="connsiteX0" fmla="*/ 0 w 1521085"/>
              <a:gd name="connsiteY0" fmla="*/ 253519 h 2786220"/>
              <a:gd name="connsiteX1" fmla="*/ 253519 w 1521085"/>
              <a:gd name="connsiteY1" fmla="*/ 0 h 2786220"/>
              <a:gd name="connsiteX2" fmla="*/ 1267566 w 1521085"/>
              <a:gd name="connsiteY2" fmla="*/ 0 h 2786220"/>
              <a:gd name="connsiteX3" fmla="*/ 1521085 w 1521085"/>
              <a:gd name="connsiteY3" fmla="*/ 253519 h 2786220"/>
              <a:gd name="connsiteX4" fmla="*/ 1521085 w 1521085"/>
              <a:gd name="connsiteY4" fmla="*/ 2532701 h 2786220"/>
              <a:gd name="connsiteX5" fmla="*/ 1267566 w 1521085"/>
              <a:gd name="connsiteY5" fmla="*/ 2786220 h 2786220"/>
              <a:gd name="connsiteX6" fmla="*/ 253519 w 1521085"/>
              <a:gd name="connsiteY6" fmla="*/ 2786220 h 2786220"/>
              <a:gd name="connsiteX7" fmla="*/ 0 w 1521085"/>
              <a:gd name="connsiteY7" fmla="*/ 2532701 h 2786220"/>
              <a:gd name="connsiteX8" fmla="*/ 0 w 1521085"/>
              <a:gd name="connsiteY8" fmla="*/ 253519 h 278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1085" h="2786220">
                <a:moveTo>
                  <a:pt x="0" y="253519"/>
                </a:moveTo>
                <a:cubicBezTo>
                  <a:pt x="0" y="113504"/>
                  <a:pt x="113504" y="0"/>
                  <a:pt x="253519" y="0"/>
                </a:cubicBezTo>
                <a:lnTo>
                  <a:pt x="1267566" y="0"/>
                </a:lnTo>
                <a:cubicBezTo>
                  <a:pt x="1407581" y="0"/>
                  <a:pt x="1521085" y="113504"/>
                  <a:pt x="1521085" y="253519"/>
                </a:cubicBezTo>
                <a:lnTo>
                  <a:pt x="1521085" y="2532701"/>
                </a:lnTo>
                <a:cubicBezTo>
                  <a:pt x="1521085" y="2672716"/>
                  <a:pt x="1407581" y="2786220"/>
                  <a:pt x="1267566" y="2786220"/>
                </a:cubicBezTo>
                <a:lnTo>
                  <a:pt x="253519" y="2786220"/>
                </a:lnTo>
                <a:cubicBezTo>
                  <a:pt x="113504" y="2786220"/>
                  <a:pt x="0" y="2672716"/>
                  <a:pt x="0" y="2532701"/>
                </a:cubicBezTo>
                <a:lnTo>
                  <a:pt x="0" y="25351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119182" tIns="119182" rIns="119182" bIns="119182" numCol="1" spcCol="1270" anchor="t" anchorCtr="0">
            <a:noAutofit/>
          </a:bodyPr>
          <a:lstStyle/>
          <a:p>
            <a:pPr algn="ctr" defTabSz="642915">
              <a:spcBef>
                <a:spcPct val="0"/>
              </a:spcBef>
              <a:defRPr/>
            </a:pPr>
            <a:r>
              <a:rPr lang="en-US" sz="2200" dirty="0">
                <a:solidFill>
                  <a:schemeClr val="tx1"/>
                </a:solidFill>
              </a:rPr>
              <a:t>Pay to analyse who reads them</a:t>
            </a:r>
          </a:p>
          <a:p>
            <a:pPr algn="ctr">
              <a:spcBef>
                <a:spcPct val="0"/>
              </a:spcBef>
              <a:buNone/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122D840-4ED0-48BC-BAC1-18B230B4EE7A}"/>
              </a:ext>
            </a:extLst>
          </p:cNvPr>
          <p:cNvSpPr/>
          <p:nvPr/>
        </p:nvSpPr>
        <p:spPr>
          <a:xfrm>
            <a:off x="1893658" y="188641"/>
            <a:ext cx="6430090" cy="56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998" indent="-241093" defTabSz="642915">
              <a:spcBef>
                <a:spcPts val="562"/>
              </a:spcBef>
              <a:buClr>
                <a:srgbClr val="000000"/>
              </a:buClr>
              <a:buSzPct val="100000"/>
              <a:defRPr/>
            </a:pPr>
            <a:r>
              <a:rPr lang="en-IE" sz="3094" b="1" kern="0" dirty="0">
                <a:cs typeface="Arial" pitchFamily="34" charset="0"/>
                <a:sym typeface="Calibri" charset="0"/>
              </a:rPr>
              <a:t>Research Infrastructures</a:t>
            </a:r>
            <a:endParaRPr lang="en-IE" sz="633" b="1" kern="0" dirty="0">
              <a:cs typeface="Arial" pitchFamily="34" charset="0"/>
              <a:sym typeface="Calibri" charset="0"/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60BA35D-17CF-4DD9-B12F-1A8433D95563}"/>
              </a:ext>
            </a:extLst>
          </p:cNvPr>
          <p:cNvGrpSpPr/>
          <p:nvPr/>
        </p:nvGrpSpPr>
        <p:grpSpPr>
          <a:xfrm>
            <a:off x="6494630" y="2318681"/>
            <a:ext cx="1964499" cy="3292167"/>
            <a:chOff x="2679631" y="2254163"/>
            <a:chExt cx="1964499" cy="3292167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FC300F94-4F35-41D7-9423-BD3AC0B8B80C}"/>
                </a:ext>
              </a:extLst>
            </p:cNvPr>
            <p:cNvSpPr/>
            <p:nvPr/>
          </p:nvSpPr>
          <p:spPr>
            <a:xfrm>
              <a:off x="2679631" y="2592193"/>
              <a:ext cx="1923621" cy="2880000"/>
            </a:xfrm>
            <a:prstGeom prst="roundRect">
              <a:avLst/>
            </a:prstGeom>
            <a:gradFill rotWithShape="0">
              <a:gsLst>
                <a:gs pos="0">
                  <a:srgbClr val="4F81BD">
                    <a:tint val="66000"/>
                    <a:satMod val="160000"/>
                  </a:srgbClr>
                </a:gs>
                <a:gs pos="63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81" name="Rectangle: Rounded Corners 4">
              <a:extLst>
                <a:ext uri="{FF2B5EF4-FFF2-40B4-BE49-F238E27FC236}">
                  <a16:creationId xmlns:a16="http://schemas.microsoft.com/office/drawing/2014/main" id="{0D6AA46F-3FBF-461B-B129-E4472BF3840C}"/>
                </a:ext>
              </a:extLst>
            </p:cNvPr>
            <p:cNvSpPr txBox="1"/>
            <p:nvPr/>
          </p:nvSpPr>
          <p:spPr>
            <a:xfrm>
              <a:off x="2802253" y="2666330"/>
              <a:ext cx="1841877" cy="288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294" tIns="64294" rIns="64294" bIns="64294" numCol="1" spcCol="1270" anchor="t" anchorCtr="0">
              <a:noAutofit/>
            </a:bodyPr>
            <a:lstStyle/>
            <a:p>
              <a:pPr algn="ctr" defTabSz="750067">
                <a:spcBef>
                  <a:spcPct val="0"/>
                </a:spcBef>
              </a:pPr>
              <a:r>
                <a:rPr lang="en-US" sz="2200" b="1" dirty="0">
                  <a:solidFill>
                    <a:srgbClr val="1D405D"/>
                  </a:solidFill>
                  <a:latin typeface="Calibri"/>
                  <a:ea typeface="Heiti SC Light"/>
                  <a:cs typeface="Heiti SC Light"/>
                </a:rPr>
                <a:t>Irish Research eLibrary</a:t>
              </a:r>
            </a:p>
            <a:p>
              <a:pPr algn="ctr" defTabSz="750067">
                <a:spcBef>
                  <a:spcPct val="0"/>
                </a:spcBef>
              </a:pPr>
              <a:endParaRPr lang="en-US" sz="2200" dirty="0">
                <a:solidFill>
                  <a:srgbClr val="1D405D"/>
                </a:solidFill>
              </a:endParaRPr>
            </a:p>
          </p:txBody>
        </p:sp>
        <p:sp>
          <p:nvSpPr>
            <p:cNvPr id="79" name="Arrow: Down 78">
              <a:extLst>
                <a:ext uri="{FF2B5EF4-FFF2-40B4-BE49-F238E27FC236}">
                  <a16:creationId xmlns:a16="http://schemas.microsoft.com/office/drawing/2014/main" id="{EA79ABAA-219B-420F-920B-4200D8FAC723}"/>
                </a:ext>
              </a:extLst>
            </p:cNvPr>
            <p:cNvSpPr/>
            <p:nvPr/>
          </p:nvSpPr>
          <p:spPr bwMode="auto">
            <a:xfrm>
              <a:off x="3410507" y="2254163"/>
              <a:ext cx="515381" cy="341703"/>
            </a:xfrm>
            <a:prstGeom prst="downArrow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4294" tIns="32147" rIns="64294" bIns="32147" numCol="1" rtlCol="0" anchor="t" anchorCtr="0" compatLnSpc="1">
              <a:prstTxWarp prst="textNoShape">
                <a:avLst/>
              </a:prstTxWarp>
            </a:bodyPr>
            <a:lstStyle/>
            <a:p>
              <a:pPr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IE" sz="2953" dirty="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611B350C-29FC-4C2F-9E60-B75AE7EAD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8229" y="3801817"/>
              <a:ext cx="1582722" cy="79580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87AA01-826A-4BA4-A01A-036DFA2D3037}"/>
              </a:ext>
            </a:extLst>
          </p:cNvPr>
          <p:cNvGrpSpPr/>
          <p:nvPr/>
        </p:nvGrpSpPr>
        <p:grpSpPr>
          <a:xfrm>
            <a:off x="1572764" y="2317590"/>
            <a:ext cx="2576387" cy="3266179"/>
            <a:chOff x="48975" y="2286976"/>
            <a:chExt cx="2576387" cy="3266179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40AB6F42-9249-4D72-846F-438FC6B676E9}"/>
                </a:ext>
              </a:extLst>
            </p:cNvPr>
            <p:cNvSpPr/>
            <p:nvPr/>
          </p:nvSpPr>
          <p:spPr>
            <a:xfrm>
              <a:off x="48975" y="2592193"/>
              <a:ext cx="2546600" cy="2880000"/>
            </a:xfrm>
            <a:prstGeom prst="roundRect">
              <a:avLst/>
            </a:prstGeom>
            <a:gradFill rotWithShape="0">
              <a:gsLst>
                <a:gs pos="0">
                  <a:srgbClr val="4F81BD">
                    <a:tint val="66000"/>
                    <a:satMod val="160000"/>
                  </a:srgbClr>
                </a:gs>
                <a:gs pos="63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743E805-4B23-4B78-BC7B-23A0FD131AE5}"/>
                </a:ext>
              </a:extLst>
            </p:cNvPr>
            <p:cNvGrpSpPr/>
            <p:nvPr/>
          </p:nvGrpSpPr>
          <p:grpSpPr>
            <a:xfrm>
              <a:off x="75682" y="2286976"/>
              <a:ext cx="2549680" cy="3266179"/>
              <a:chOff x="91046" y="2189218"/>
              <a:chExt cx="2549680" cy="3266179"/>
            </a:xfrm>
          </p:grpSpPr>
          <p:sp>
            <p:nvSpPr>
              <p:cNvPr id="72" name="Rectangle: Rounded Corners 4">
                <a:extLst>
                  <a:ext uri="{FF2B5EF4-FFF2-40B4-BE49-F238E27FC236}">
                    <a16:creationId xmlns:a16="http://schemas.microsoft.com/office/drawing/2014/main" id="{7C005CBE-0EE1-48A6-AA0B-84620A851FED}"/>
                  </a:ext>
                </a:extLst>
              </p:cNvPr>
              <p:cNvSpPr txBox="1"/>
              <p:nvPr/>
            </p:nvSpPr>
            <p:spPr>
              <a:xfrm>
                <a:off x="91046" y="2606910"/>
                <a:ext cx="2549680" cy="28484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294" tIns="64294" rIns="64294" bIns="64294" numCol="1" spcCol="1270" anchor="t" anchorCtr="0">
                <a:noAutofit/>
              </a:bodyPr>
              <a:lstStyle/>
              <a:p>
                <a:pPr algn="ctr" defTabSz="750067">
                  <a:spcBef>
                    <a:spcPct val="0"/>
                  </a:spcBef>
                </a:pPr>
                <a:r>
                  <a:rPr lang="en-US" sz="2200" b="1" dirty="0">
                    <a:solidFill>
                      <a:srgbClr val="1D405D"/>
                    </a:solidFill>
                    <a:latin typeface="Calibri"/>
                    <a:ea typeface="Heiti SC Light"/>
                    <a:cs typeface="Heiti SC Light"/>
                  </a:rPr>
                  <a:t>HRB Open Research Publishing Platform</a:t>
                </a:r>
              </a:p>
              <a:p>
                <a:pPr algn="ctr" defTabSz="750067">
                  <a:spcBef>
                    <a:spcPct val="0"/>
                  </a:spcBef>
                </a:pPr>
                <a:endParaRPr lang="en-US" sz="2200" dirty="0">
                  <a:solidFill>
                    <a:srgbClr val="1D405D"/>
                  </a:solidFill>
                </a:endParaRP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E1BE2B38-3360-48E9-8E03-121651F9B1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4473" y="3510965"/>
                <a:ext cx="1900223" cy="1669251"/>
              </a:xfrm>
              <a:prstGeom prst="rect">
                <a:avLst/>
              </a:prstGeom>
            </p:spPr>
          </p:pic>
          <p:sp>
            <p:nvSpPr>
              <p:cNvPr id="98" name="Arrow: Down 97">
                <a:extLst>
                  <a:ext uri="{FF2B5EF4-FFF2-40B4-BE49-F238E27FC236}">
                    <a16:creationId xmlns:a16="http://schemas.microsoft.com/office/drawing/2014/main" id="{BB2F9DDD-059E-4D0A-9824-A176BBB4FEB6}"/>
                  </a:ext>
                </a:extLst>
              </p:cNvPr>
              <p:cNvSpPr/>
              <p:nvPr/>
            </p:nvSpPr>
            <p:spPr bwMode="auto">
              <a:xfrm>
                <a:off x="1149280" y="2189218"/>
                <a:ext cx="515381" cy="341703"/>
              </a:xfrm>
              <a:prstGeom prst="downArrow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429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IE" sz="2953" dirty="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endParaRP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3EF9521-DC37-41AF-BD37-3D7856193A31}"/>
              </a:ext>
            </a:extLst>
          </p:cNvPr>
          <p:cNvGrpSpPr/>
          <p:nvPr/>
        </p:nvGrpSpPr>
        <p:grpSpPr>
          <a:xfrm>
            <a:off x="4280696" y="2317590"/>
            <a:ext cx="2022815" cy="3266179"/>
            <a:chOff x="4817873" y="2242341"/>
            <a:chExt cx="2022815" cy="3266179"/>
          </a:xfrm>
        </p:grpSpPr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9E228A92-A64C-4470-8532-EA3C0178CD6E}"/>
                </a:ext>
              </a:extLst>
            </p:cNvPr>
            <p:cNvSpPr/>
            <p:nvPr/>
          </p:nvSpPr>
          <p:spPr>
            <a:xfrm>
              <a:off x="4817873" y="2592193"/>
              <a:ext cx="2022815" cy="2880000"/>
            </a:xfrm>
            <a:prstGeom prst="roundRect">
              <a:avLst/>
            </a:prstGeom>
            <a:gradFill rotWithShape="0">
              <a:gsLst>
                <a:gs pos="0">
                  <a:srgbClr val="4F81BD">
                    <a:tint val="66000"/>
                    <a:satMod val="160000"/>
                  </a:srgbClr>
                </a:gs>
                <a:gs pos="63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34486D8-765F-4938-B37D-7B4E0E31ECF5}"/>
                </a:ext>
              </a:extLst>
            </p:cNvPr>
            <p:cNvGrpSpPr/>
            <p:nvPr/>
          </p:nvGrpSpPr>
          <p:grpSpPr>
            <a:xfrm>
              <a:off x="4907250" y="2628520"/>
              <a:ext cx="1888537" cy="2880000"/>
              <a:chOff x="4911213" y="2592193"/>
              <a:chExt cx="1888537" cy="2880000"/>
            </a:xfrm>
          </p:grpSpPr>
          <p:sp>
            <p:nvSpPr>
              <p:cNvPr id="89" name="Rectangle: Rounded Corners 4">
                <a:extLst>
                  <a:ext uri="{FF2B5EF4-FFF2-40B4-BE49-F238E27FC236}">
                    <a16:creationId xmlns:a16="http://schemas.microsoft.com/office/drawing/2014/main" id="{8198377E-8984-47CC-93C2-456D2C8F4798}"/>
                  </a:ext>
                </a:extLst>
              </p:cNvPr>
              <p:cNvSpPr txBox="1"/>
              <p:nvPr/>
            </p:nvSpPr>
            <p:spPr>
              <a:xfrm>
                <a:off x="4911213" y="2592193"/>
                <a:ext cx="1888537" cy="2880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294" tIns="64294" rIns="64294" bIns="64294" numCol="1" spcCol="1270" anchor="t" anchorCtr="0">
                <a:noAutofit/>
              </a:bodyPr>
              <a:lstStyle/>
              <a:p>
                <a:pPr algn="ctr" defTabSz="750067">
                  <a:spcBef>
                    <a:spcPct val="0"/>
                  </a:spcBef>
                </a:pPr>
                <a:r>
                  <a:rPr lang="en-US" sz="2200" b="1" dirty="0">
                    <a:solidFill>
                      <a:srgbClr val="1D405D"/>
                    </a:solidFill>
                    <a:latin typeface="Calibri"/>
                    <a:ea typeface="Heiti SC Light"/>
                    <a:cs typeface="Heiti SC Light"/>
                  </a:rPr>
                  <a:t>National </a:t>
                </a:r>
              </a:p>
              <a:p>
                <a:pPr algn="ctr" defTabSz="750067">
                  <a:spcBef>
                    <a:spcPct val="0"/>
                  </a:spcBef>
                </a:pPr>
                <a:r>
                  <a:rPr lang="en-US" sz="2200" b="1" dirty="0">
                    <a:solidFill>
                      <a:srgbClr val="1D405D"/>
                    </a:solidFill>
                    <a:latin typeface="Calibri"/>
                    <a:ea typeface="Heiti SC Light"/>
                    <a:cs typeface="Heiti SC Light"/>
                  </a:rPr>
                  <a:t>Open Research Forum</a:t>
                </a:r>
              </a:p>
              <a:p>
                <a:pPr algn="ctr" defTabSz="750067">
                  <a:spcBef>
                    <a:spcPct val="0"/>
                  </a:spcBef>
                </a:pPr>
                <a:endParaRPr lang="en-US" sz="2200" dirty="0">
                  <a:solidFill>
                    <a:srgbClr val="1D405D"/>
                  </a:solidFill>
                </a:endParaRPr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A0C93C3-FAB0-423F-9435-713AE2EAC6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80865" y="3792029"/>
                <a:ext cx="1234923" cy="1377413"/>
              </a:xfrm>
              <a:prstGeom prst="rect">
                <a:avLst/>
              </a:prstGeom>
            </p:spPr>
          </p:pic>
        </p:grpSp>
        <p:sp>
          <p:nvSpPr>
            <p:cNvPr id="99" name="Arrow: Down 98">
              <a:extLst>
                <a:ext uri="{FF2B5EF4-FFF2-40B4-BE49-F238E27FC236}">
                  <a16:creationId xmlns:a16="http://schemas.microsoft.com/office/drawing/2014/main" id="{5CFAFC6A-668B-4ECD-8F05-FBF4D9AEBBBF}"/>
                </a:ext>
              </a:extLst>
            </p:cNvPr>
            <p:cNvSpPr/>
            <p:nvPr/>
          </p:nvSpPr>
          <p:spPr bwMode="auto">
            <a:xfrm>
              <a:off x="5527335" y="2242341"/>
              <a:ext cx="515381" cy="341703"/>
            </a:xfrm>
            <a:prstGeom prst="downArrow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4294" tIns="32147" rIns="64294" bIns="32147" numCol="1" rtlCol="0" anchor="t" anchorCtr="0" compatLnSpc="1">
              <a:prstTxWarp prst="textNoShape">
                <a:avLst/>
              </a:prstTxWarp>
            </a:bodyPr>
            <a:lstStyle/>
            <a:p>
              <a:pPr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IE" sz="2953" dirty="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46398AE-704E-4100-B49A-85EBA5B606E9}"/>
              </a:ext>
            </a:extLst>
          </p:cNvPr>
          <p:cNvGrpSpPr/>
          <p:nvPr/>
        </p:nvGrpSpPr>
        <p:grpSpPr>
          <a:xfrm>
            <a:off x="8670073" y="2337420"/>
            <a:ext cx="1676297" cy="3248001"/>
            <a:chOff x="7135853" y="2224192"/>
            <a:chExt cx="1676297" cy="3248001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48817FD5-DB5D-4E09-8476-39A2E759D664}"/>
                </a:ext>
              </a:extLst>
            </p:cNvPr>
            <p:cNvSpPr/>
            <p:nvPr/>
          </p:nvSpPr>
          <p:spPr>
            <a:xfrm>
              <a:off x="7135853" y="2592193"/>
              <a:ext cx="1676297" cy="2880000"/>
            </a:xfrm>
            <a:prstGeom prst="roundRect">
              <a:avLst/>
            </a:prstGeom>
            <a:gradFill rotWithShape="0">
              <a:gsLst>
                <a:gs pos="0">
                  <a:srgbClr val="4F81BD">
                    <a:tint val="66000"/>
                    <a:satMod val="160000"/>
                  </a:srgbClr>
                </a:gs>
                <a:gs pos="63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96" name="Rectangle: Rounded Corners 4">
              <a:extLst>
                <a:ext uri="{FF2B5EF4-FFF2-40B4-BE49-F238E27FC236}">
                  <a16:creationId xmlns:a16="http://schemas.microsoft.com/office/drawing/2014/main" id="{C4B0B07C-E8A0-48E1-9DBA-5922448D3601}"/>
                </a:ext>
              </a:extLst>
            </p:cNvPr>
            <p:cNvSpPr txBox="1"/>
            <p:nvPr/>
          </p:nvSpPr>
          <p:spPr>
            <a:xfrm>
              <a:off x="7190766" y="2592193"/>
              <a:ext cx="1540269" cy="288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294" tIns="64294" rIns="64294" bIns="64294" numCol="1" spcCol="1270" anchor="t" anchorCtr="0">
              <a:noAutofit/>
            </a:bodyPr>
            <a:lstStyle/>
            <a:p>
              <a:pPr algn="ctr" defTabSz="750067">
                <a:spcBef>
                  <a:spcPct val="0"/>
                </a:spcBef>
              </a:pPr>
              <a:r>
                <a:rPr lang="en-US" sz="2200" b="1" dirty="0">
                  <a:solidFill>
                    <a:srgbClr val="1D405D"/>
                  </a:solidFill>
                  <a:ea typeface="Heiti SC Light"/>
                  <a:cs typeface="Heiti SC Light"/>
                </a:rPr>
                <a:t>Bibliometric Analysis Tools</a:t>
              </a:r>
              <a:endParaRPr lang="en-US" sz="2200" b="1" dirty="0">
                <a:solidFill>
                  <a:srgbClr val="1D405D"/>
                </a:solidFill>
              </a:endParaRPr>
            </a:p>
            <a:p>
              <a:pPr algn="ctr" defTabSz="750067">
                <a:spcBef>
                  <a:spcPct val="0"/>
                </a:spcBef>
              </a:pPr>
              <a:endParaRPr lang="en-US" sz="2200" dirty="0">
                <a:solidFill>
                  <a:srgbClr val="1D405D"/>
                </a:solidFill>
              </a:endParaRPr>
            </a:p>
          </p:txBody>
        </p:sp>
        <p:pic>
          <p:nvPicPr>
            <p:cNvPr id="97" name="Graphic 96" descr="Upward trend">
              <a:extLst>
                <a:ext uri="{FF2B5EF4-FFF2-40B4-BE49-F238E27FC236}">
                  <a16:creationId xmlns:a16="http://schemas.microsoft.com/office/drawing/2014/main" id="{9066DA71-EF8C-43FE-92A4-A9BC879ED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295971" y="3789995"/>
              <a:ext cx="1109981" cy="1109981"/>
            </a:xfrm>
            <a:prstGeom prst="rect">
              <a:avLst/>
            </a:prstGeom>
          </p:spPr>
        </p:pic>
        <p:sp>
          <p:nvSpPr>
            <p:cNvPr id="100" name="Arrow: Down 99">
              <a:extLst>
                <a:ext uri="{FF2B5EF4-FFF2-40B4-BE49-F238E27FC236}">
                  <a16:creationId xmlns:a16="http://schemas.microsoft.com/office/drawing/2014/main" id="{556BE7AD-88C4-40B3-9CAA-1967C255DDEA}"/>
                </a:ext>
              </a:extLst>
            </p:cNvPr>
            <p:cNvSpPr/>
            <p:nvPr/>
          </p:nvSpPr>
          <p:spPr bwMode="auto">
            <a:xfrm>
              <a:off x="7659534" y="2224192"/>
              <a:ext cx="515381" cy="341703"/>
            </a:xfrm>
            <a:prstGeom prst="downArrow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4294" tIns="32147" rIns="64294" bIns="32147" numCol="1" rtlCol="0" anchor="t" anchorCtr="0" compatLnSpc="1">
              <a:prstTxWarp prst="textNoShape">
                <a:avLst/>
              </a:prstTxWarp>
            </a:bodyPr>
            <a:lstStyle/>
            <a:p>
              <a:pPr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IE" sz="2953" dirty="0">
                <a:solidFill>
                  <a:srgbClr val="FFFFFF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080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66170"/>
            <a:ext cx="9144000" cy="715305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IE" sz="3200" b="1" dirty="0">
                <a:solidFill>
                  <a:schemeClr val="bg1"/>
                </a:solidFill>
              </a:rPr>
              <a:t>International Policy Context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908720"/>
            <a:ext cx="8784976" cy="5917992"/>
          </a:xfrm>
        </p:spPr>
        <p:txBody>
          <a:bodyPr>
            <a:noAutofit/>
          </a:bodyPr>
          <a:lstStyle/>
          <a:p>
            <a:pPr marL="450827" indent="-450827">
              <a:lnSpc>
                <a:spcPct val="100000"/>
              </a:lnSpc>
              <a:spcBef>
                <a:spcPts val="0"/>
              </a:spcBef>
              <a:buNone/>
            </a:pPr>
            <a:r>
              <a:rPr lang="en-GB" altLang="en-US" sz="2000" b="1" dirty="0"/>
              <a:t>2012 EU Recommendations </a:t>
            </a:r>
            <a:r>
              <a:rPr lang="en-IE" sz="1800" dirty="0"/>
              <a:t>on Access to and Preservation of  Scientific Information</a:t>
            </a:r>
          </a:p>
          <a:p>
            <a:pPr marL="450827" lvl="1" indent="-450827">
              <a:lnSpc>
                <a:spcPct val="100000"/>
              </a:lnSpc>
              <a:spcBef>
                <a:spcPts val="0"/>
              </a:spcBef>
              <a:buNone/>
            </a:pPr>
            <a:r>
              <a:rPr lang="en-GB" altLang="en-US" sz="2000" b="1" dirty="0"/>
              <a:t>Horizon 2020 and Horizon Europe  </a:t>
            </a:r>
          </a:p>
          <a:p>
            <a:pPr marL="450827" lvl="1" indent="-450827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Required Open Access and Open Data;  </a:t>
            </a:r>
            <a:r>
              <a:rPr lang="en-US" sz="1800" dirty="0"/>
              <a:t>European Open Science Cloud (EOSC); open data-driven science; use/experimentation of open science approaches (e.g. knowledge- or data- sharing,  networks, platforms and hubs).</a:t>
            </a:r>
            <a:endParaRPr lang="en-GB" altLang="en-US" sz="1800" dirty="0"/>
          </a:p>
          <a:p>
            <a:pPr marL="450827" indent="-450827">
              <a:lnSpc>
                <a:spcPct val="100000"/>
              </a:lnSpc>
              <a:spcBef>
                <a:spcPts val="0"/>
              </a:spcBef>
              <a:buNone/>
            </a:pPr>
            <a:r>
              <a:rPr lang="en-GB" altLang="en-US" sz="2000" b="1" dirty="0"/>
              <a:t>April 2016  European Cloud Initiative Communication </a:t>
            </a:r>
          </a:p>
          <a:p>
            <a:pPr marL="450827" indent="-450827">
              <a:lnSpc>
                <a:spcPct val="100000"/>
              </a:lnSpc>
              <a:spcBef>
                <a:spcPts val="0"/>
              </a:spcBef>
            </a:pPr>
            <a:r>
              <a:rPr lang="en-GB" altLang="en-US" sz="1600" dirty="0"/>
              <a:t>Seamless environment for access to data services, to build on and support OA and OS </a:t>
            </a:r>
            <a:endParaRPr lang="en-GB" altLang="en-US" sz="1600" b="1" dirty="0"/>
          </a:p>
          <a:p>
            <a:pPr marL="450827" indent="-450827">
              <a:lnSpc>
                <a:spcPct val="100000"/>
              </a:lnSpc>
              <a:spcBef>
                <a:spcPts val="0"/>
              </a:spcBef>
              <a:buNone/>
            </a:pPr>
            <a:r>
              <a:rPr lang="en-GB" altLang="en-US" sz="2000" b="1" dirty="0"/>
              <a:t>May 2016 Council Conclusions </a:t>
            </a:r>
          </a:p>
          <a:p>
            <a:pPr marL="450827" indent="-450827">
              <a:lnSpc>
                <a:spcPct val="100000"/>
              </a:lnSpc>
              <a:spcBef>
                <a:spcPts val="0"/>
              </a:spcBef>
            </a:pPr>
            <a:r>
              <a:rPr lang="en-GB" altLang="en-US" sz="1600" dirty="0"/>
              <a:t>Support for OA publications, data re-use &amp; data management initiatives. OA to be default by 2020</a:t>
            </a:r>
          </a:p>
          <a:p>
            <a:pPr marL="450827" indent="-450827">
              <a:lnSpc>
                <a:spcPct val="100000"/>
              </a:lnSpc>
              <a:spcBef>
                <a:spcPts val="0"/>
              </a:spcBef>
              <a:buNone/>
            </a:pPr>
            <a:r>
              <a:rPr lang="en-GB" altLang="en-US" sz="2000" b="1" dirty="0"/>
              <a:t>Stakeholders and expertise to shape policies</a:t>
            </a:r>
          </a:p>
          <a:p>
            <a:pPr marL="450827" indent="-450827">
              <a:lnSpc>
                <a:spcPct val="100000"/>
              </a:lnSpc>
              <a:spcBef>
                <a:spcPts val="0"/>
              </a:spcBef>
            </a:pPr>
            <a:r>
              <a:rPr lang="en-GB" altLang="en-US" sz="1600" dirty="0"/>
              <a:t>Open Science Policy Platform, Expert Groups on FAIR data, the Future of Scholarly Publishing, skills and rewards, new generation metrics, integrity</a:t>
            </a:r>
          </a:p>
          <a:p>
            <a:pPr marL="450827" indent="-450827">
              <a:lnSpc>
                <a:spcPct val="100000"/>
              </a:lnSpc>
              <a:spcBef>
                <a:spcPts val="0"/>
              </a:spcBef>
              <a:buNone/>
            </a:pPr>
            <a:r>
              <a:rPr lang="en-IE" altLang="en-US" sz="2000" b="1" dirty="0"/>
              <a:t>April 2018 EU Data Package </a:t>
            </a:r>
          </a:p>
          <a:p>
            <a:pPr marL="450827" indent="-450827">
              <a:lnSpc>
                <a:spcPct val="100000"/>
              </a:lnSpc>
              <a:spcBef>
                <a:spcPts val="0"/>
              </a:spcBef>
            </a:pPr>
            <a:r>
              <a:rPr lang="en-IE" altLang="en-US" sz="1800" b="1" dirty="0"/>
              <a:t>Revised 2018 Recommendations </a:t>
            </a:r>
            <a:r>
              <a:rPr lang="en-IE" altLang="en-US" sz="1600" dirty="0"/>
              <a:t>to include RDM and </a:t>
            </a:r>
            <a:r>
              <a:rPr lang="en-US" sz="1600" dirty="0"/>
              <a:t>FAIR data, better data analytics, Text and Data Mining, realisation of the EOSC, skill and competencies, and incentives and rewards. </a:t>
            </a:r>
          </a:p>
          <a:p>
            <a:pPr marL="450827" indent="-450827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Rev</a:t>
            </a:r>
            <a:r>
              <a:rPr lang="en-US" sz="1800" b="1" dirty="0"/>
              <a:t>ised Public Sector Initiative (PSI) Directive </a:t>
            </a:r>
            <a:r>
              <a:rPr lang="en-US" sz="1600" dirty="0"/>
              <a:t>requiring national policies to facilitate re-use of research data resulting from public funding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b="1" dirty="0"/>
              <a:t>October 2018 Plan-S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1600" b="1" dirty="0"/>
              <a:t>OA publications, copyright, no embargos, research assessment (DORA)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962F8C2-C0A6-47D1-A8F6-6BA14D7E621D}"/>
              </a:ext>
            </a:extLst>
          </p:cNvPr>
          <p:cNvSpPr/>
          <p:nvPr/>
        </p:nvSpPr>
        <p:spPr bwMode="auto">
          <a:xfrm>
            <a:off x="2147189" y="1584356"/>
            <a:ext cx="4093954" cy="26976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defTabSz="642915" fontAlgn="base">
              <a:spcBef>
                <a:spcPct val="0"/>
              </a:spcBef>
              <a:spcAft>
                <a:spcPct val="0"/>
              </a:spcAft>
            </a:pPr>
            <a:endParaRPr lang="en-IE" sz="2953" dirty="0">
              <a:solidFill>
                <a:srgbClr val="FFFFFF"/>
              </a:solidFill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2BD6294-BF16-4939-A92B-801F3490D567}"/>
              </a:ext>
            </a:extLst>
          </p:cNvPr>
          <p:cNvSpPr/>
          <p:nvPr/>
        </p:nvSpPr>
        <p:spPr bwMode="auto">
          <a:xfrm>
            <a:off x="8198173" y="3294119"/>
            <a:ext cx="2193994" cy="26976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defTabSz="642915" fontAlgn="base">
              <a:spcBef>
                <a:spcPct val="0"/>
              </a:spcBef>
              <a:spcAft>
                <a:spcPct val="0"/>
              </a:spcAft>
            </a:pPr>
            <a:endParaRPr lang="en-IE" sz="2953" dirty="0">
              <a:solidFill>
                <a:srgbClr val="FFFFFF"/>
              </a:solidFill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CFF66FF-A773-4741-AB11-B56F54275FEE}"/>
              </a:ext>
            </a:extLst>
          </p:cNvPr>
          <p:cNvSpPr/>
          <p:nvPr/>
        </p:nvSpPr>
        <p:spPr bwMode="auto">
          <a:xfrm>
            <a:off x="7597245" y="4920231"/>
            <a:ext cx="2193994" cy="26976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defTabSz="642915" fontAlgn="base">
              <a:spcBef>
                <a:spcPct val="0"/>
              </a:spcBef>
              <a:spcAft>
                <a:spcPct val="0"/>
              </a:spcAft>
            </a:pPr>
            <a:endParaRPr lang="en-IE" sz="2953" dirty="0">
              <a:solidFill>
                <a:srgbClr val="FFFFFF"/>
              </a:solidFill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D0B16B-12C4-4584-BB5B-2A096EA008D5}"/>
              </a:ext>
            </a:extLst>
          </p:cNvPr>
          <p:cNvSpPr/>
          <p:nvPr/>
        </p:nvSpPr>
        <p:spPr bwMode="auto">
          <a:xfrm>
            <a:off x="6096000" y="4650469"/>
            <a:ext cx="1843314" cy="26976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defTabSz="642915" fontAlgn="base">
              <a:spcBef>
                <a:spcPct val="0"/>
              </a:spcBef>
              <a:spcAft>
                <a:spcPct val="0"/>
              </a:spcAft>
            </a:pPr>
            <a:endParaRPr lang="en-IE" sz="2400" dirty="0">
              <a:solidFill>
                <a:srgbClr val="FFFFFF"/>
              </a:solidFill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2DFFC47-5AC1-41FF-9109-AD5BFC294009}"/>
              </a:ext>
            </a:extLst>
          </p:cNvPr>
          <p:cNvSpPr/>
          <p:nvPr/>
        </p:nvSpPr>
        <p:spPr bwMode="auto">
          <a:xfrm>
            <a:off x="2147189" y="3860118"/>
            <a:ext cx="2578684" cy="26976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defTabSz="642915" fontAlgn="base">
              <a:spcBef>
                <a:spcPct val="0"/>
              </a:spcBef>
              <a:spcAft>
                <a:spcPct val="0"/>
              </a:spcAft>
            </a:pPr>
            <a:endParaRPr lang="en-IE" sz="2953" dirty="0">
              <a:solidFill>
                <a:srgbClr val="FFFFFF"/>
              </a:solidFill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9A2EBEC-B2D3-4330-9340-F770E8FCF4A3}"/>
              </a:ext>
            </a:extLst>
          </p:cNvPr>
          <p:cNvSpPr/>
          <p:nvPr/>
        </p:nvSpPr>
        <p:spPr bwMode="auto">
          <a:xfrm>
            <a:off x="3272509" y="5679518"/>
            <a:ext cx="849548" cy="26976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defTabSz="642915" fontAlgn="base">
              <a:spcBef>
                <a:spcPct val="0"/>
              </a:spcBef>
              <a:spcAft>
                <a:spcPct val="0"/>
              </a:spcAft>
            </a:pPr>
            <a:endParaRPr lang="en-IE" sz="2400" dirty="0">
              <a:solidFill>
                <a:srgbClr val="FFFFFF"/>
              </a:solidFill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21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8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AA5AB-5744-47C5-8E91-9DB12EC17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778098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What is Open Science/ Open Research?</a:t>
            </a:r>
            <a:endParaRPr lang="en-IE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EC443-5D88-42EE-B691-99EE58F18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00200"/>
            <a:ext cx="8964488" cy="506916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IE" sz="6300" dirty="0"/>
              <a:t>“Open Science represents a new approach to the scientific process based on cooperation work and new ways of diffusing knowledge by using digital technologies and new collaborative tools.  The idea captures a systemic change to the way science and research have been carried out for the last fifty years: shifting from the standard practices of publishing research results in scientific publications towards sharing and using all available knowledge at an earlier stage in the research process”</a:t>
            </a:r>
          </a:p>
          <a:p>
            <a:pPr marL="0" indent="0" algn="ctr">
              <a:buNone/>
            </a:pPr>
            <a:endParaRPr lang="en-IE" dirty="0"/>
          </a:p>
          <a:p>
            <a:pPr marL="0" indent="0" algn="ctr">
              <a:buNone/>
            </a:pPr>
            <a:r>
              <a:rPr lang="en-IE" sz="3800" dirty="0"/>
              <a:t>(Open Innovation, Open Science, Open to the World – a Vision for Europe, European Commission, 2016)</a:t>
            </a:r>
          </a:p>
          <a:p>
            <a:pPr marL="0" indent="0" algn="ctr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2558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0040"/>
            <a:ext cx="9144000" cy="980728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National Open Research Forum (NORF) </a:t>
            </a:r>
            <a:br>
              <a:rPr lang="en-IE" sz="3600" b="1" dirty="0">
                <a:solidFill>
                  <a:schemeClr val="bg1"/>
                </a:solidFill>
              </a:rPr>
            </a:br>
            <a:r>
              <a:rPr lang="en-IE" sz="2800" b="1" dirty="0">
                <a:solidFill>
                  <a:schemeClr val="bg1"/>
                </a:solidFill>
              </a:rPr>
              <a:t> Phase 1 </a:t>
            </a:r>
            <a:r>
              <a:rPr lang="en-IE" sz="1800" dirty="0">
                <a:solidFill>
                  <a:schemeClr val="bg1"/>
                </a:solidFill>
              </a:rPr>
              <a:t>(March 2017- June 2019) </a:t>
            </a:r>
            <a:endParaRPr lang="en-IE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03640930"/>
              </p:ext>
            </p:extLst>
          </p:nvPr>
        </p:nvGraphicFramePr>
        <p:xfrm>
          <a:off x="1727200" y="3140968"/>
          <a:ext cx="878497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BF72AD5-9E95-4474-8DAB-B9D12FA4BE15}"/>
              </a:ext>
            </a:extLst>
          </p:cNvPr>
          <p:cNvSpPr txBox="1">
            <a:spLocks/>
          </p:cNvSpPr>
          <p:nvPr/>
        </p:nvSpPr>
        <p:spPr>
          <a:xfrm>
            <a:off x="1775520" y="1556792"/>
            <a:ext cx="8640960" cy="15841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7200" dirty="0"/>
              <a:t>Co-chaired by Higher Education Authority and Health Research Board</a:t>
            </a:r>
          </a:p>
          <a:p>
            <a:r>
              <a:rPr lang="en-IE" sz="7200" dirty="0"/>
              <a:t>Secretariat provided by Department of Business, Enterprise and Innovation</a:t>
            </a:r>
          </a:p>
          <a:p>
            <a:r>
              <a:rPr lang="en-IE" sz="7200" dirty="0"/>
              <a:t>Support from Department of Education and Skills</a:t>
            </a:r>
          </a:p>
          <a:p>
            <a:r>
              <a:rPr lang="en-IE" sz="7200" dirty="0"/>
              <a:t>Broad membership - policy, research funding, research performing, library sector and other key stakeholders</a:t>
            </a:r>
          </a:p>
          <a:p>
            <a:r>
              <a:rPr lang="en-IE" sz="7200" dirty="0"/>
              <a:t>Working Group structures</a:t>
            </a:r>
          </a:p>
        </p:txBody>
      </p:sp>
    </p:spTree>
    <p:extLst>
      <p:ext uri="{BB962C8B-B14F-4D97-AF65-F5344CB8AC3E}">
        <p14:creationId xmlns:p14="http://schemas.microsoft.com/office/powerpoint/2010/main" val="3785813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5020"/>
            <a:ext cx="9116436" cy="418058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IE" b="1" dirty="0">
                <a:solidFill>
                  <a:schemeClr val="bg1"/>
                </a:solidFill>
              </a:rPr>
              <a:t>Consultation and Plan-S consultation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1564" y="777781"/>
            <a:ext cx="4464496" cy="608021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IE" sz="1800" dirty="0"/>
              <a:t>Cork Institute of Technology (CIT), Nimbus Research Centre</a:t>
            </a:r>
            <a:endParaRPr lang="en-IE" sz="1800" dirty="0">
              <a:ea typeface="Calibri"/>
              <a:cs typeface="Times New Roman"/>
            </a:endParaRPr>
          </a:p>
          <a:p>
            <a:r>
              <a:rPr lang="en-IE" sz="1800" dirty="0"/>
              <a:t>Digital Repository of Ireland (DRI)</a:t>
            </a:r>
          </a:p>
          <a:p>
            <a:r>
              <a:rPr lang="en-IE" sz="1800" dirty="0"/>
              <a:t>Dublin Institute of Technology (DIT) Technology University (TU) Dublin Open Research Group</a:t>
            </a:r>
          </a:p>
          <a:p>
            <a:r>
              <a:rPr lang="en-IE" sz="1800" dirty="0"/>
              <a:t>Economic and Social Research Institute (ESRI)</a:t>
            </a:r>
          </a:p>
          <a:p>
            <a:r>
              <a:rPr lang="en-IE" sz="1800" dirty="0"/>
              <a:t>Enterprise Ireland (EI)</a:t>
            </a:r>
          </a:p>
          <a:p>
            <a:r>
              <a:rPr lang="en-IE" sz="1800" dirty="0"/>
              <a:t>Health Research Board (HRB)</a:t>
            </a:r>
          </a:p>
          <a:p>
            <a:r>
              <a:rPr lang="en-IE" sz="1800" dirty="0"/>
              <a:t>International Association of STM Publishers (STM)</a:t>
            </a:r>
          </a:p>
          <a:p>
            <a:r>
              <a:rPr lang="en-IE" sz="1800" dirty="0"/>
              <a:t>Irish Humanities Alliance (IHA)</a:t>
            </a:r>
          </a:p>
          <a:p>
            <a:r>
              <a:rPr lang="en-IE" sz="1800" dirty="0"/>
              <a:t>Irish Research Council (IRC)</a:t>
            </a:r>
          </a:p>
          <a:p>
            <a:r>
              <a:rPr lang="en-IE" sz="1800" dirty="0"/>
              <a:t>Irish Universities Association (IUA)</a:t>
            </a:r>
          </a:p>
          <a:p>
            <a:r>
              <a:rPr lang="en-IE" sz="1800" dirty="0"/>
              <a:t>Irish Universities Association Librarians Group (IUA LG)</a:t>
            </a:r>
          </a:p>
          <a:p>
            <a:r>
              <a:rPr lang="en-IE" sz="1800" dirty="0"/>
              <a:t>Maynooth University (MU) Research Committee</a:t>
            </a:r>
          </a:p>
          <a:p>
            <a:endParaRPr lang="en-IE" sz="1800" dirty="0"/>
          </a:p>
        </p:txBody>
      </p:sp>
      <p:pic>
        <p:nvPicPr>
          <p:cNvPr id="6" name="Picture 2" descr="https://gallery.mailchimp.com/581cf40f22ccbf5cb784ba924/images/7e706748-98db-4ccb-9da4-d50ba6947df0.png">
            <a:hlinkClick r:id="rId3" tooltip="&quot;&quot;"/>
            <a:extLst>
              <a:ext uri="{FF2B5EF4-FFF2-40B4-BE49-F238E27FC236}">
                <a16:creationId xmlns:a16="http://schemas.microsoft.com/office/drawing/2014/main" id="{82B25E34-F25B-4A70-AFE6-45B159C8EE19}"/>
              </a:ext>
            </a:extLst>
          </p:cNvPr>
          <p:cNvPicPr>
            <a:picLocks noChangeAspect="1" noChangeArrowheads="1"/>
          </p:cNvPicPr>
          <p:nvPr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384" y="0"/>
            <a:ext cx="159754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23992" y="764704"/>
            <a:ext cx="4644008" cy="60932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IE" sz="1800" dirty="0"/>
              <a:t>National Library of Ireland (NLI)</a:t>
            </a:r>
          </a:p>
          <a:p>
            <a:r>
              <a:rPr lang="en-IE" sz="1800" dirty="0"/>
              <a:t>National University of Ireland Galway (NUIG) </a:t>
            </a:r>
          </a:p>
          <a:p>
            <a:r>
              <a:rPr lang="en-IE" sz="1800" dirty="0"/>
              <a:t>National University of Ireland Galway (NUIG) Moore Institute</a:t>
            </a:r>
          </a:p>
          <a:p>
            <a:r>
              <a:rPr lang="en-IE" sz="1800" dirty="0"/>
              <a:t>Royal College of Physicians (RCSI) </a:t>
            </a:r>
          </a:p>
          <a:p>
            <a:r>
              <a:rPr lang="en-IE" sz="1800" dirty="0"/>
              <a:t>Royal Irish Academy (RIA)</a:t>
            </a:r>
          </a:p>
          <a:p>
            <a:r>
              <a:rPr lang="en-IE" sz="1800" dirty="0"/>
              <a:t>Science Foundation Ireland (SFI)</a:t>
            </a:r>
          </a:p>
          <a:p>
            <a:r>
              <a:rPr lang="en-IE" sz="1800" dirty="0"/>
              <a:t>SciPol Independent Consultancy</a:t>
            </a:r>
          </a:p>
          <a:p>
            <a:r>
              <a:rPr lang="en-IE" sz="1800" dirty="0"/>
              <a:t>Teagasc</a:t>
            </a:r>
          </a:p>
          <a:p>
            <a:r>
              <a:rPr lang="en-IE" sz="1800" dirty="0"/>
              <a:t>Teagasc CELUP Crop Research</a:t>
            </a:r>
          </a:p>
          <a:p>
            <a:r>
              <a:rPr lang="en-IE" sz="1800" dirty="0"/>
              <a:t>Technological Higher Education Association (THEA)</a:t>
            </a:r>
          </a:p>
          <a:p>
            <a:r>
              <a:rPr lang="en-IE" sz="1800" dirty="0"/>
              <a:t>Trinity College Dublin (TCD) DARIAH</a:t>
            </a:r>
          </a:p>
          <a:p>
            <a:r>
              <a:rPr lang="en-IE" sz="1800" dirty="0"/>
              <a:t>Trinity College Dublin (TCD) Open Scholarship Taskforce</a:t>
            </a:r>
          </a:p>
          <a:p>
            <a:r>
              <a:rPr lang="en-IE" sz="1800" dirty="0"/>
              <a:t>University College Cork (UCC)</a:t>
            </a:r>
          </a:p>
          <a:p>
            <a:r>
              <a:rPr lang="en-IE" sz="1800" dirty="0"/>
              <a:t>University College Dublin (UCD)</a:t>
            </a:r>
          </a:p>
          <a:p>
            <a:r>
              <a:rPr lang="en-IE" sz="1800" dirty="0"/>
              <a:t>Upsalla University</a:t>
            </a:r>
          </a:p>
        </p:txBody>
      </p:sp>
    </p:spTree>
    <p:extLst>
      <p:ext uri="{BB962C8B-B14F-4D97-AF65-F5344CB8AC3E}">
        <p14:creationId xmlns:p14="http://schemas.microsoft.com/office/powerpoint/2010/main" val="2524492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iua.ie/wp-content/uploads/2019/05/HEA-GR-Morning-cont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90" y="1031682"/>
            <a:ext cx="9140736" cy="513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951065-2D39-4D71-B6A5-2111366E8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606191"/>
            <a:ext cx="11727543" cy="810532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en-IE" sz="3600" b="1" dirty="0"/>
              <a:t>National Research Integrity Forum and National Open Research Forum</a:t>
            </a:r>
            <a:br>
              <a:rPr lang="en-IE" b="1" dirty="0"/>
            </a:br>
            <a:r>
              <a:rPr lang="en-IE" b="1" dirty="0"/>
              <a:t>“</a:t>
            </a:r>
            <a:r>
              <a:rPr lang="en-IE" sz="2700" b="1" i="1" dirty="0">
                <a:latin typeface="+mn-lt"/>
              </a:rPr>
              <a:t>Responsible research in an open research environment” 8</a:t>
            </a:r>
            <a:r>
              <a:rPr lang="en-IE" sz="2700" b="1" i="1" baseline="30000" dirty="0">
                <a:latin typeface="+mn-lt"/>
              </a:rPr>
              <a:t>th</a:t>
            </a:r>
            <a:r>
              <a:rPr lang="en-IE" sz="2700" b="1" i="1" dirty="0">
                <a:latin typeface="+mn-lt"/>
              </a:rPr>
              <a:t> March 2019</a:t>
            </a:r>
            <a:br>
              <a:rPr lang="en-IE" b="1" i="1" dirty="0"/>
            </a:br>
            <a:endParaRPr lang="en-I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C15EEC-B87F-4640-819D-A76634440C09}"/>
              </a:ext>
            </a:extLst>
          </p:cNvPr>
          <p:cNvSpPr/>
          <p:nvPr/>
        </p:nvSpPr>
        <p:spPr>
          <a:xfrm>
            <a:off x="261257" y="6108130"/>
            <a:ext cx="118436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0517" indent="-250517">
              <a:buClr>
                <a:srgbClr val="1B6B8C"/>
              </a:buClr>
            </a:pPr>
            <a:r>
              <a:rPr lang="en-IE" dirty="0"/>
              <a:t>Workshop report available at: </a:t>
            </a:r>
            <a:r>
              <a:rPr lang="en-IE" u="sng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https://www.iua.ie/research-innovation/research-integrity/march-8th-2019-joint-workshop-by-the-nrif-and-the-national-open-research-forum/</a:t>
            </a:r>
            <a:endParaRPr lang="en-IE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33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F2647D-616D-4718-9078-20E297DE1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60577"/>
            <a:ext cx="9144001" cy="59974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0B47CB-EBCC-4207-805A-4425F8605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3033793" cy="13258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BE4916-5CC0-425B-9EFD-AF1E313D907D}"/>
              </a:ext>
            </a:extLst>
          </p:cNvPr>
          <p:cNvSpPr txBox="1"/>
          <p:nvPr/>
        </p:nvSpPr>
        <p:spPr>
          <a:xfrm>
            <a:off x="9042400" y="245623"/>
            <a:ext cx="1364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July 2019</a:t>
            </a:r>
            <a:endParaRPr lang="en-IE" sz="2000" b="1" dirty="0"/>
          </a:p>
        </p:txBody>
      </p:sp>
    </p:spTree>
    <p:extLst>
      <p:ext uri="{BB962C8B-B14F-4D97-AF65-F5344CB8AC3E}">
        <p14:creationId xmlns:p14="http://schemas.microsoft.com/office/powerpoint/2010/main" val="1329422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1550</Words>
  <Application>Microsoft Office PowerPoint</Application>
  <PresentationFormat>Widescreen</PresentationFormat>
  <Paragraphs>230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Gill Sans</vt:lpstr>
      <vt:lpstr>Office Theme</vt:lpstr>
      <vt:lpstr>National Open Research coordination in Ireland</vt:lpstr>
      <vt:lpstr>PowerPoint Presentation</vt:lpstr>
      <vt:lpstr>PowerPoint Presentation</vt:lpstr>
      <vt:lpstr>International Policy Context</vt:lpstr>
      <vt:lpstr>What is Open Science/ Open Research?</vt:lpstr>
      <vt:lpstr>National Open Research Forum (NORF)   Phase 1 (March 2017- June 2019) </vt:lpstr>
      <vt:lpstr>Consultation and Plan-S consultation</vt:lpstr>
      <vt:lpstr>National Research Integrity Forum and National Open Research Forum “Responsible research in an open research environment” 8th March 2019 </vt:lpstr>
      <vt:lpstr>PowerPoint Presentation</vt:lpstr>
      <vt:lpstr>PowerPoint Presentation</vt:lpstr>
      <vt:lpstr>Key Points</vt:lpstr>
      <vt:lpstr>What now?</vt:lpstr>
      <vt:lpstr>Agreement on a common direction</vt:lpstr>
      <vt:lpstr>PowerPoint Presentation</vt:lpstr>
      <vt:lpstr>Advocating for a national coordinated approach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Open Science coordination in Ireland</dc:title>
  <dc:creator>Patricia Clarke</dc:creator>
  <cp:lastModifiedBy>Patricia Clarke</cp:lastModifiedBy>
  <cp:revision>36</cp:revision>
  <dcterms:created xsi:type="dcterms:W3CDTF">2019-10-17T11:04:25Z</dcterms:created>
  <dcterms:modified xsi:type="dcterms:W3CDTF">2019-10-17T21:03:25Z</dcterms:modified>
</cp:coreProperties>
</file>