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85" r:id="rId2"/>
    <p:sldId id="327" r:id="rId3"/>
    <p:sldId id="257" r:id="rId4"/>
    <p:sldId id="294" r:id="rId5"/>
    <p:sldId id="325" r:id="rId6"/>
    <p:sldId id="314" r:id="rId7"/>
    <p:sldId id="258" r:id="rId8"/>
    <p:sldId id="293" r:id="rId9"/>
    <p:sldId id="319" r:id="rId10"/>
    <p:sldId id="290" r:id="rId11"/>
    <p:sldId id="289" r:id="rId12"/>
    <p:sldId id="305" r:id="rId13"/>
    <p:sldId id="328" r:id="rId14"/>
    <p:sldId id="295" r:id="rId15"/>
    <p:sldId id="329" r:id="rId16"/>
    <p:sldId id="306" r:id="rId17"/>
    <p:sldId id="330" r:id="rId18"/>
  </p:sldIdLst>
  <p:sldSz cx="12098338" cy="6911975"/>
  <p:notesSz cx="6797675" cy="99266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7">
          <p15:clr>
            <a:srgbClr val="A4A3A4"/>
          </p15:clr>
        </p15:guide>
        <p15:guide id="2" pos="320">
          <p15:clr>
            <a:srgbClr val="A4A3A4"/>
          </p15:clr>
        </p15:guide>
        <p15:guide id="3" pos="317">
          <p15:clr>
            <a:srgbClr val="A4A3A4"/>
          </p15:clr>
        </p15:guide>
        <p15:guide id="4" pos="381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725A"/>
    <a:srgbClr val="009D7D"/>
    <a:srgbClr val="9F01FF"/>
    <a:srgbClr val="F8B182"/>
    <a:srgbClr val="FC2F60"/>
    <a:srgbClr val="0EC501"/>
    <a:srgbClr val="FE01D3"/>
    <a:srgbClr val="30BEFE"/>
    <a:srgbClr val="D49D15"/>
    <a:srgbClr val="5701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75" d="100"/>
          <a:sy n="75" d="100"/>
        </p:scale>
        <p:origin x="163" y="82"/>
      </p:cViewPr>
      <p:guideLst>
        <p:guide orient="horz" pos="2177"/>
        <p:guide pos="320"/>
        <p:guide pos="317"/>
        <p:guide pos="381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FB0A2-2020-0041-BDF2-E7CD6CFA5F10}" type="datetimeFigureOut">
              <a:t>19.10.2019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545837-5099-7A41-80E5-78E9B910A52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00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F4054-DE9B-4A8C-8F44-032462D0368C}" type="datetimeFigureOut">
              <a:rPr lang="fi-FI" smtClean="0"/>
              <a:t>19.10.2019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44538"/>
            <a:ext cx="65151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A0B3B4-F971-4AD3-B530-DE860EFC07D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8243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606eb39f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85800"/>
            <a:ext cx="6000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606eb39f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1" name="Google Shape;381;g606eb39f1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2.9.2019</a:t>
            </a:r>
            <a:endParaRPr lang="fi-FI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Avoimen tieteen koordinaatio - Henriikka Mustajoki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BA1D61E-DCAC-4F3F-A9E2-B5195B30558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727200" y="1727795"/>
            <a:ext cx="8642350" cy="2232249"/>
          </a:xfrm>
        </p:spPr>
        <p:txBody>
          <a:bodyPr anchor="b" anchorCtr="0"/>
          <a:lstStyle>
            <a:lvl1pPr algn="ctr">
              <a:lnSpc>
                <a:spcPct val="85000"/>
              </a:lnSpc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727200" y="4104059"/>
            <a:ext cx="8642350" cy="1584772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Rectangle 10"/>
          <p:cNvSpPr/>
          <p:nvPr userDrawn="1"/>
        </p:nvSpPr>
        <p:spPr>
          <a:xfrm rot="2700000">
            <a:off x="-407690" y="6504285"/>
            <a:ext cx="815382" cy="815380"/>
          </a:xfrm>
          <a:prstGeom prst="rect">
            <a:avLst/>
          </a:prstGeom>
          <a:solidFill>
            <a:srgbClr val="009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 rot="2700000">
            <a:off x="11690647" y="-407691"/>
            <a:ext cx="815382" cy="815380"/>
          </a:xfrm>
          <a:prstGeom prst="rect">
            <a:avLst/>
          </a:prstGeom>
          <a:solidFill>
            <a:srgbClr val="009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AF8721D7-ABD6-40D9-A776-1760D31B1A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486" y="7189"/>
            <a:ext cx="3807778" cy="172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28849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545" y="1727200"/>
            <a:ext cx="5472608" cy="43211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185" y="1727200"/>
            <a:ext cx="5472608" cy="43211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2.9.2019</a:t>
            </a:r>
            <a:endParaRPr lang="fi-FI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Avoimen tieteen koordinaatio - Henriikka Mustajoki</a:t>
            </a:r>
            <a:endParaRPr lang="fi-FI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D61E-DCAC-4F3F-A9E2-B5195B30558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Rectangle 11"/>
          <p:cNvSpPr/>
          <p:nvPr userDrawn="1"/>
        </p:nvSpPr>
        <p:spPr>
          <a:xfrm rot="2700000">
            <a:off x="-407690" y="6504285"/>
            <a:ext cx="815382" cy="815380"/>
          </a:xfrm>
          <a:prstGeom prst="rect">
            <a:avLst/>
          </a:prstGeom>
          <a:solidFill>
            <a:srgbClr val="009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 rot="2700000">
            <a:off x="11690647" y="-407691"/>
            <a:ext cx="815382" cy="815380"/>
          </a:xfrm>
          <a:prstGeom prst="rect">
            <a:avLst/>
          </a:prstGeom>
          <a:solidFill>
            <a:srgbClr val="009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9368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6299" y="1727200"/>
            <a:ext cx="5468838" cy="360188"/>
          </a:xfrm>
        </p:spPr>
        <p:txBody>
          <a:bodyPr anchor="t" anchorCtr="0"/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545" y="2231851"/>
            <a:ext cx="5472608" cy="38165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185" y="1727200"/>
            <a:ext cx="5472607" cy="360188"/>
          </a:xfrm>
        </p:spPr>
        <p:txBody>
          <a:bodyPr anchor="t" anchorCtr="0"/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185" y="2231851"/>
            <a:ext cx="5472607" cy="38165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2.9.2019</a:t>
            </a:r>
            <a:endParaRPr lang="fi-FI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Avoimen tieteen koordinaatio - Henriikka Mustajoki</a:t>
            </a:r>
            <a:endParaRPr lang="fi-FI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D61E-DCAC-4F3F-A9E2-B5195B30558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Rectangle 13"/>
          <p:cNvSpPr/>
          <p:nvPr userDrawn="1"/>
        </p:nvSpPr>
        <p:spPr>
          <a:xfrm rot="2700000">
            <a:off x="-407690" y="6504285"/>
            <a:ext cx="815382" cy="815380"/>
          </a:xfrm>
          <a:prstGeom prst="rect">
            <a:avLst/>
          </a:prstGeom>
          <a:solidFill>
            <a:srgbClr val="009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 rot="2700000">
            <a:off x="11690647" y="-407691"/>
            <a:ext cx="815382" cy="815380"/>
          </a:xfrm>
          <a:prstGeom prst="rect">
            <a:avLst/>
          </a:prstGeom>
          <a:solidFill>
            <a:srgbClr val="009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13086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(sub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545" y="2231851"/>
            <a:ext cx="5472607" cy="38165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186" y="2231851"/>
            <a:ext cx="5472607" cy="38165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i-FI"/>
              <a:t>2.9.2019</a:t>
            </a:r>
            <a:endParaRPr lang="fi-FI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Avoimen tieteen koordinaatio - Henriikka Mustajoki</a:t>
            </a:r>
            <a:endParaRPr lang="fi-FI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A1D61E-DCAC-4F3F-A9E2-B5195B30558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2545" y="863600"/>
            <a:ext cx="11233248" cy="576263"/>
          </a:xfrm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itle 10"/>
          <p:cNvSpPr>
            <a:spLocks noGrp="1"/>
          </p:cNvSpPr>
          <p:nvPr>
            <p:ph type="title"/>
          </p:nvPr>
        </p:nvSpPr>
        <p:spPr>
          <a:xfrm>
            <a:off x="432546" y="360363"/>
            <a:ext cx="11233248" cy="503237"/>
          </a:xfrm>
        </p:spPr>
        <p:txBody>
          <a:bodyPr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36299" y="1727200"/>
            <a:ext cx="5468838" cy="360188"/>
          </a:xfrm>
        </p:spPr>
        <p:txBody>
          <a:bodyPr anchor="t" anchorCtr="0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185" y="1727200"/>
            <a:ext cx="5472607" cy="360188"/>
          </a:xfrm>
        </p:spPr>
        <p:txBody>
          <a:bodyPr anchor="t" anchorCtr="0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Rectangle 18"/>
          <p:cNvSpPr/>
          <p:nvPr userDrawn="1"/>
        </p:nvSpPr>
        <p:spPr>
          <a:xfrm rot="2700000">
            <a:off x="-407690" y="6504285"/>
            <a:ext cx="815382" cy="815380"/>
          </a:xfrm>
          <a:prstGeom prst="rect">
            <a:avLst/>
          </a:prstGeom>
          <a:solidFill>
            <a:srgbClr val="009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 rot="2700000">
            <a:off x="11690647" y="-407691"/>
            <a:ext cx="815382" cy="815380"/>
          </a:xfrm>
          <a:prstGeom prst="rect">
            <a:avLst/>
          </a:prstGeom>
          <a:solidFill>
            <a:srgbClr val="009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25913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545" y="1727200"/>
            <a:ext cx="6479429" cy="4321175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345313" y="1727200"/>
            <a:ext cx="4320480" cy="432117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i-FI"/>
              <a:t>2.9.2019</a:t>
            </a:r>
            <a:endParaRPr lang="fi-FI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Avoimen tieteen koordinaatio - Henriikka Mustajoki</a:t>
            </a:r>
            <a:endParaRPr lang="fi-FI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A1D61E-DCAC-4F3F-A9E2-B5195B30558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Rectangle 11"/>
          <p:cNvSpPr/>
          <p:nvPr userDrawn="1"/>
        </p:nvSpPr>
        <p:spPr>
          <a:xfrm rot="2700000">
            <a:off x="-407690" y="6504285"/>
            <a:ext cx="815382" cy="815380"/>
          </a:xfrm>
          <a:prstGeom prst="rect">
            <a:avLst/>
          </a:prstGeom>
          <a:solidFill>
            <a:srgbClr val="009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 rot="2700000">
            <a:off x="11690647" y="-407691"/>
            <a:ext cx="815382" cy="815380"/>
          </a:xfrm>
          <a:prstGeom prst="rect">
            <a:avLst/>
          </a:prstGeom>
          <a:solidFill>
            <a:srgbClr val="009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45708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32545" y="863601"/>
            <a:ext cx="11233248" cy="51847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i-FI"/>
              <a:t>2.9.2019</a:t>
            </a:r>
            <a:endParaRPr lang="fi-FI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Avoimen tieteen koordinaatio - Henriikka Mustajoki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A1D61E-DCAC-4F3F-A9E2-B5195B30558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Rectangle 6"/>
          <p:cNvSpPr/>
          <p:nvPr userDrawn="1"/>
        </p:nvSpPr>
        <p:spPr>
          <a:xfrm rot="2700000">
            <a:off x="-407690" y="6504285"/>
            <a:ext cx="815382" cy="815380"/>
          </a:xfrm>
          <a:prstGeom prst="rect">
            <a:avLst/>
          </a:prstGeom>
          <a:solidFill>
            <a:srgbClr val="009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rot="2700000">
            <a:off x="11690647" y="-407691"/>
            <a:ext cx="815382" cy="815380"/>
          </a:xfrm>
          <a:prstGeom prst="rect">
            <a:avLst/>
          </a:prstGeom>
          <a:solidFill>
            <a:srgbClr val="009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8139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504362" y="360363"/>
            <a:ext cx="1728787" cy="143296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2.9.2019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2545" y="360363"/>
            <a:ext cx="9071817" cy="143296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Avoimen tieteen koordinaatio - Henriikka Mustajoki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3149" y="360363"/>
            <a:ext cx="432643" cy="143296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8BA1D61E-DCAC-4F3F-A9E2-B5195B30558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098337" cy="69119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87" y="1720750"/>
            <a:ext cx="5186262" cy="1743276"/>
          </a:xfrm>
          <a:solidFill>
            <a:schemeClr val="bg1"/>
          </a:solidFill>
        </p:spPr>
        <p:txBody>
          <a:bodyPr wrap="square" lIns="360000" tIns="324000" rIns="360000" bIns="324000" anchor="b" anchorCtr="0">
            <a:sp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50231933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2.9.2019</a:t>
            </a:r>
            <a:endParaRPr lang="fi-FI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Avoimen tieteen koordinaatio - Henriikka Mustajoki</a:t>
            </a:r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D61E-DCAC-4F3F-A9E2-B5195B30558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Rectangle 10"/>
          <p:cNvSpPr/>
          <p:nvPr userDrawn="1"/>
        </p:nvSpPr>
        <p:spPr>
          <a:xfrm rot="2700000">
            <a:off x="-407690" y="6504285"/>
            <a:ext cx="815382" cy="815380"/>
          </a:xfrm>
          <a:prstGeom prst="rect">
            <a:avLst/>
          </a:prstGeom>
          <a:solidFill>
            <a:srgbClr val="009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 rot="2700000">
            <a:off x="11690647" y="-407691"/>
            <a:ext cx="815382" cy="815380"/>
          </a:xfrm>
          <a:prstGeom prst="rect">
            <a:avLst/>
          </a:prstGeom>
          <a:solidFill>
            <a:srgbClr val="009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58602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2.9.2019</a:t>
            </a:r>
            <a:endParaRPr lang="fi-F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Avoimen tieteen koordinaatio - Henriikka Mustajoki</a:t>
            </a:r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D61E-DCAC-4F3F-A9E2-B5195B30558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Rectangle 8"/>
          <p:cNvSpPr/>
          <p:nvPr userDrawn="1"/>
        </p:nvSpPr>
        <p:spPr>
          <a:xfrm rot="2700000">
            <a:off x="-407690" y="6504285"/>
            <a:ext cx="815382" cy="815380"/>
          </a:xfrm>
          <a:prstGeom prst="rect">
            <a:avLst/>
          </a:prstGeom>
          <a:solidFill>
            <a:srgbClr val="009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rot="2700000">
            <a:off x="11690647" y="-407691"/>
            <a:ext cx="815382" cy="815380"/>
          </a:xfrm>
          <a:prstGeom prst="rect">
            <a:avLst/>
          </a:prstGeom>
          <a:solidFill>
            <a:srgbClr val="009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41542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2545" y="1151731"/>
            <a:ext cx="11233248" cy="4896644"/>
          </a:xfrm>
        </p:spPr>
        <p:txBody>
          <a:bodyPr/>
          <a:lstStyle>
            <a:lvl1pPr marL="266700" indent="-266700">
              <a:spcAft>
                <a:spcPts val="200"/>
              </a:spcAft>
              <a:defRPr sz="2800"/>
            </a:lvl1pPr>
            <a:lvl2pPr marL="539750" indent="-273050">
              <a:spcAft>
                <a:spcPts val="200"/>
              </a:spcAft>
              <a:defRPr sz="2400"/>
            </a:lvl2pPr>
            <a:lvl3pPr marL="806450" indent="-266700">
              <a:spcAft>
                <a:spcPts val="200"/>
              </a:spcAft>
              <a:defRPr sz="2000"/>
            </a:lvl3pPr>
            <a:lvl4pPr marL="1071563" indent="-265113">
              <a:spcAft>
                <a:spcPts val="200"/>
              </a:spcAft>
              <a:defRPr sz="1800"/>
            </a:lvl4pPr>
            <a:lvl5pPr marL="1346200" indent="-274638">
              <a:spcAft>
                <a:spcPts val="200"/>
              </a:spcAft>
              <a:defRPr sz="18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5389" y="360363"/>
            <a:ext cx="11230404" cy="360016"/>
          </a:xfrm>
        </p:spPr>
        <p:txBody>
          <a:bodyPr anchor="t" anchorCtr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799" y="6048375"/>
            <a:ext cx="11233994" cy="359939"/>
          </a:xfrm>
        </p:spPr>
        <p:txBody>
          <a:bodyPr/>
          <a:lstStyle>
            <a:lvl1pPr marL="0" indent="0" algn="l">
              <a:spcAft>
                <a:spcPts val="0"/>
              </a:spcAft>
              <a:buFontTx/>
              <a:buNone/>
              <a:defRPr sz="8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i-FI"/>
              <a:t>2.9.2019</a:t>
            </a:r>
            <a:endParaRPr lang="fi-FI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i-FI"/>
              <a:t>Avoimen tieteen koordinaatio - Henriikka Mustajoki</a:t>
            </a:r>
            <a:endParaRPr lang="fi-FI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BA1D61E-DCAC-4F3F-A9E2-B5195B30558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Rectangle 13"/>
          <p:cNvSpPr/>
          <p:nvPr userDrawn="1"/>
        </p:nvSpPr>
        <p:spPr>
          <a:xfrm rot="2700000">
            <a:off x="-407690" y="6504285"/>
            <a:ext cx="815382" cy="815380"/>
          </a:xfrm>
          <a:prstGeom prst="rect">
            <a:avLst/>
          </a:prstGeom>
          <a:solidFill>
            <a:srgbClr val="009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 rot="2700000">
            <a:off x="11690647" y="-407691"/>
            <a:ext cx="815382" cy="815380"/>
          </a:xfrm>
          <a:prstGeom prst="rect">
            <a:avLst/>
          </a:prstGeom>
          <a:solidFill>
            <a:srgbClr val="009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38218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2.9.2019</a:t>
            </a:r>
            <a:endParaRPr lang="fi-FI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Avoimen tieteen koordinaatio - Henriikka Mustajoki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BA1D61E-DCAC-4F3F-A9E2-B5195B305580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5" name="Picture 4" descr="tsv-logo-pysty-white.em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75" y="431651"/>
            <a:ext cx="1728190" cy="99605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727200" y="1727795"/>
            <a:ext cx="8642350" cy="2232249"/>
          </a:xfrm>
        </p:spPr>
        <p:txBody>
          <a:bodyPr anchor="b" anchorCtr="0"/>
          <a:lstStyle>
            <a:lvl1pPr algn="ctr">
              <a:lnSpc>
                <a:spcPct val="85000"/>
              </a:lnSpc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727200" y="4104059"/>
            <a:ext cx="8642350" cy="1584772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62398571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2.9.2019</a:t>
            </a:r>
            <a:endParaRPr lang="fi-FI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Avoimen tieteen koordinaatio - Henriikka Mustajoki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BA1D61E-DCAC-4F3F-A9E2-B5195B30558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727200" y="1727795"/>
            <a:ext cx="8642350" cy="2232249"/>
          </a:xfrm>
        </p:spPr>
        <p:txBody>
          <a:bodyPr anchor="b" anchorCtr="0"/>
          <a:lstStyle>
            <a:lvl1pPr algn="ctr">
              <a:lnSpc>
                <a:spcPct val="85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727200" y="4104059"/>
            <a:ext cx="8642350" cy="1584772"/>
          </a:xfrm>
        </p:spPr>
        <p:txBody>
          <a:bodyPr/>
          <a:lstStyle>
            <a:lvl1pPr marL="0" indent="0" algn="ctr">
              <a:buFontTx/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A921616A-BA87-4A52-A74A-2567BA6A22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529" y="56264"/>
            <a:ext cx="3483692" cy="157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71484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2.9.2019</a:t>
            </a:r>
            <a:endParaRPr lang="fi-FI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Avoimen tieteen koordinaatio - Henriikka Mustajoki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BA1D61E-DCAC-4F3F-A9E2-B5195B305580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5" name="Picture 4" descr="tsv-logo-pysty-white.em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75" y="431651"/>
            <a:ext cx="1728190" cy="99605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727200" y="1727795"/>
            <a:ext cx="8642350" cy="2232249"/>
          </a:xfrm>
        </p:spPr>
        <p:txBody>
          <a:bodyPr anchor="b" anchorCtr="0"/>
          <a:lstStyle>
            <a:lvl1pPr algn="ctr">
              <a:lnSpc>
                <a:spcPct val="85000"/>
              </a:lnSpc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727200" y="4104059"/>
            <a:ext cx="8642350" cy="1584772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33092166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2.9.2019</a:t>
            </a:r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Avoimen tieteen koordinaatio - Henriikka Mustajoki</a:t>
            </a: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BA1D61E-DCAC-4F3F-A9E2-B5195B30558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727200" y="1223739"/>
            <a:ext cx="8642350" cy="2232249"/>
          </a:xfrm>
        </p:spPr>
        <p:txBody>
          <a:bodyPr anchor="b" anchorCtr="0"/>
          <a:lstStyle>
            <a:lvl1pPr algn="ctr">
              <a:lnSpc>
                <a:spcPct val="85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727200" y="3600003"/>
            <a:ext cx="8642350" cy="1584772"/>
          </a:xfr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93" y="6336307"/>
            <a:ext cx="1758020" cy="34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00902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2700000">
            <a:off x="3672905" y="1031860"/>
            <a:ext cx="4824536" cy="48245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rot="2700000">
            <a:off x="1663077" y="2385634"/>
            <a:ext cx="2116992" cy="2116992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rot="2700000">
            <a:off x="8318269" y="2385634"/>
            <a:ext cx="2116992" cy="2116992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2.9.2019</a:t>
            </a:r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Avoimen tieteen koordinaatio - Henriikka Mustajoki</a:t>
            </a: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BA1D61E-DCAC-4F3F-A9E2-B5195B30558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727200" y="1223739"/>
            <a:ext cx="8642350" cy="2232249"/>
          </a:xfrm>
        </p:spPr>
        <p:txBody>
          <a:bodyPr anchor="b" anchorCtr="0"/>
          <a:lstStyle>
            <a:lvl1pPr algn="ctr">
              <a:lnSpc>
                <a:spcPct val="85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727200" y="3600003"/>
            <a:ext cx="8642350" cy="1584772"/>
          </a:xfr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93" y="6336307"/>
            <a:ext cx="1758020" cy="34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5875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.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727200" y="4968155"/>
            <a:ext cx="8642350" cy="1080223"/>
          </a:xfrm>
        </p:spPr>
        <p:txBody>
          <a:bodyPr anchor="b"/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  <a:lvl2pPr marL="357187" indent="0" algn="ctr">
              <a:buFontTx/>
              <a:buNone/>
              <a:defRPr sz="1800"/>
            </a:lvl2pPr>
            <a:lvl3pPr marL="714375" indent="0" algn="ctr">
              <a:buFontTx/>
              <a:buNone/>
              <a:defRPr sz="1600"/>
            </a:lvl3pPr>
            <a:lvl4pPr marL="1071562" indent="0" algn="ctr">
              <a:buFontTx/>
              <a:buNone/>
              <a:defRPr sz="1400"/>
            </a:lvl4pPr>
            <a:lvl5pPr marL="1438275" indent="0" algn="ctr">
              <a:buFontTx/>
              <a:buNone/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2.9.2019</a:t>
            </a:r>
            <a:endParaRPr lang="fi-FI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Avoimen tieteen koordinaatio - Henriikka Mustajoki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BA1D61E-DCAC-4F3F-A9E2-B5195B305580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5" name="Picture 4" descr="tsv-logo-pysty-white.em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970" y="2418434"/>
            <a:ext cx="3600400" cy="20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6660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>
  <p:cSld name="Kaksi sisältökohdetta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1800697" y="330340"/>
            <a:ext cx="9361040" cy="106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1800697" y="1778004"/>
            <a:ext cx="9289032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860485" y="6480323"/>
            <a:ext cx="1299954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2.9.2019</a:t>
            </a: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2160439" y="6480323"/>
            <a:ext cx="6480324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Avoimen tieteen koordinaatio - Henriikka Mustajoki</a:t>
            </a:r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431800" y="6481043"/>
            <a:ext cx="428212" cy="14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0123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0123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0123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0123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0123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0123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0123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0123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0123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30" name="Google Shape;30;p3"/>
          <p:cNvPicPr preferRelativeResize="0"/>
          <p:nvPr/>
        </p:nvPicPr>
        <p:blipFill rotWithShape="1">
          <a:blip r:embed="rId2">
            <a:alphaModFix/>
          </a:blip>
          <a:srcRect l="67706"/>
          <a:stretch/>
        </p:blipFill>
        <p:spPr>
          <a:xfrm>
            <a:off x="-144000" y="-144413"/>
            <a:ext cx="2232149" cy="691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52591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697" y="330340"/>
            <a:ext cx="9361040" cy="1066520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00697" y="1778004"/>
            <a:ext cx="9289032" cy="43211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979FE-3481-4FD1-9DD1-F9EEFD7458AA}" type="datetime1">
              <a:rPr lang="fi-FI" smtClean="0"/>
              <a:t>19.10.2019</a:t>
            </a:fld>
            <a:endParaRPr lang="fi-FI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AVOIMEN TIETEEN STRATEGIAT - Henriikka Mustajoki</a:t>
            </a:r>
            <a:endParaRPr lang="fi-FI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D61E-DCAC-4F3F-A9E2-B5195B305580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5FAEF18-C934-4ABB-B871-638B14571D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6"/>
          <a:stretch/>
        </p:blipFill>
        <p:spPr>
          <a:xfrm>
            <a:off x="-144000" y="-144413"/>
            <a:ext cx="2232149" cy="691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6371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2.9.2019</a:t>
            </a:r>
            <a:endParaRPr lang="fi-FI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Avoimen tieteen koordinaatio - Henriikka Mustajoki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BA1D61E-DCAC-4F3F-A9E2-B5195B30558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727200" y="1727795"/>
            <a:ext cx="8642350" cy="2232249"/>
          </a:xfrm>
        </p:spPr>
        <p:txBody>
          <a:bodyPr anchor="b" anchorCtr="0"/>
          <a:lstStyle>
            <a:lvl1pPr algn="ctr">
              <a:lnSpc>
                <a:spcPct val="85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727200" y="4104059"/>
            <a:ext cx="8642350" cy="1584772"/>
          </a:xfrm>
        </p:spPr>
        <p:txBody>
          <a:bodyPr/>
          <a:lstStyle>
            <a:lvl1pPr marL="0" indent="0" algn="ctr">
              <a:buFontTx/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A921616A-BA87-4A52-A74A-2567BA6A22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529" y="56264"/>
            <a:ext cx="3483692" cy="1572618"/>
          </a:xfrm>
          <a:prstGeom prst="rect">
            <a:avLst/>
          </a:prstGeom>
        </p:spPr>
      </p:pic>
      <p:grpSp>
        <p:nvGrpSpPr>
          <p:cNvPr id="12" name="Ryhmä 11">
            <a:extLst>
              <a:ext uri="{FF2B5EF4-FFF2-40B4-BE49-F238E27FC236}">
                <a16:creationId xmlns:a16="http://schemas.microsoft.com/office/drawing/2014/main" id="{BACEC058-A5C5-48D8-A54C-3D767EB9A2A7}"/>
              </a:ext>
            </a:extLst>
          </p:cNvPr>
          <p:cNvGrpSpPr/>
          <p:nvPr userDrawn="1"/>
        </p:nvGrpSpPr>
        <p:grpSpPr>
          <a:xfrm>
            <a:off x="-4752031" y="-5287715"/>
            <a:ext cx="6912470" cy="12191127"/>
            <a:chOff x="-3167855" y="-1008509"/>
            <a:chExt cx="5472608" cy="9792790"/>
          </a:xfrm>
        </p:grpSpPr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29850C52-DC21-4395-B16D-B34F3DAACB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67855" y="-1008509"/>
              <a:ext cx="5472608" cy="5472608"/>
            </a:xfrm>
            <a:prstGeom prst="rect">
              <a:avLst/>
            </a:prstGeom>
          </p:spPr>
        </p:pic>
        <p:pic>
          <p:nvPicPr>
            <p:cNvPr id="14" name="Kuva 13">
              <a:extLst>
                <a:ext uri="{FF2B5EF4-FFF2-40B4-BE49-F238E27FC236}">
                  <a16:creationId xmlns:a16="http://schemas.microsoft.com/office/drawing/2014/main" id="{D7D4730F-96FF-4E89-873A-4411DAC3FA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67855" y="3311673"/>
              <a:ext cx="5472608" cy="5472608"/>
            </a:xfrm>
            <a:prstGeom prst="rect">
              <a:avLst/>
            </a:prstGeom>
          </p:spPr>
        </p:pic>
      </p:grpSp>
      <p:grpSp>
        <p:nvGrpSpPr>
          <p:cNvPr id="18" name="Ryhmä 17">
            <a:extLst>
              <a:ext uri="{FF2B5EF4-FFF2-40B4-BE49-F238E27FC236}">
                <a16:creationId xmlns:a16="http://schemas.microsoft.com/office/drawing/2014/main" id="{5519EFDC-625E-4393-BECF-D97F46D147EB}"/>
              </a:ext>
            </a:extLst>
          </p:cNvPr>
          <p:cNvGrpSpPr/>
          <p:nvPr userDrawn="1"/>
        </p:nvGrpSpPr>
        <p:grpSpPr>
          <a:xfrm>
            <a:off x="9915285" y="-5252991"/>
            <a:ext cx="6912470" cy="12191127"/>
            <a:chOff x="-3167855" y="-1008509"/>
            <a:chExt cx="5472608" cy="9792790"/>
          </a:xfrm>
        </p:grpSpPr>
        <p:pic>
          <p:nvPicPr>
            <p:cNvPr id="19" name="Kuva 18">
              <a:extLst>
                <a:ext uri="{FF2B5EF4-FFF2-40B4-BE49-F238E27FC236}">
                  <a16:creationId xmlns:a16="http://schemas.microsoft.com/office/drawing/2014/main" id="{6D63A653-0862-4567-9F51-04528F19AF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67855" y="-1008509"/>
              <a:ext cx="5472608" cy="5472608"/>
            </a:xfrm>
            <a:prstGeom prst="rect">
              <a:avLst/>
            </a:prstGeom>
          </p:spPr>
        </p:pic>
        <p:pic>
          <p:nvPicPr>
            <p:cNvPr id="20" name="Kuva 19">
              <a:extLst>
                <a:ext uri="{FF2B5EF4-FFF2-40B4-BE49-F238E27FC236}">
                  <a16:creationId xmlns:a16="http://schemas.microsoft.com/office/drawing/2014/main" id="{637A4428-455B-46CD-ABB5-6DEB74A226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67855" y="3311673"/>
              <a:ext cx="5472608" cy="5472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683890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 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2.9.2019</a:t>
            </a:r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Avoimen tieteen koordinaatio - Henriikka Mustajoki</a:t>
            </a: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BA1D61E-DCAC-4F3F-A9E2-B5195B30558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727200" y="1223739"/>
            <a:ext cx="8642350" cy="2232249"/>
          </a:xfrm>
        </p:spPr>
        <p:txBody>
          <a:bodyPr anchor="b" anchorCtr="0"/>
          <a:lstStyle>
            <a:lvl1pPr algn="ctr">
              <a:lnSpc>
                <a:spcPct val="85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727200" y="3600003"/>
            <a:ext cx="8642350" cy="1584772"/>
          </a:xfrm>
        </p:spPr>
        <p:txBody>
          <a:bodyPr/>
          <a:lstStyle>
            <a:lvl1pPr marL="0" indent="0" algn="ctr"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890944045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 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2.9.2019</a:t>
            </a:r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Avoimen tieteen koordinaatio - Henriikka Mustajoki</a:t>
            </a: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BA1D61E-DCAC-4F3F-A9E2-B5195B30558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727200" y="1223739"/>
            <a:ext cx="8642350" cy="2232249"/>
          </a:xfrm>
        </p:spPr>
        <p:txBody>
          <a:bodyPr anchor="b" anchorCtr="0"/>
          <a:lstStyle>
            <a:lvl1pPr algn="ctr">
              <a:lnSpc>
                <a:spcPct val="85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727200" y="3600003"/>
            <a:ext cx="8642350" cy="1584772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5AA30FB8-0593-4CF3-95BE-8E5D73AE400A}"/>
              </a:ext>
            </a:extLst>
          </p:cNvPr>
          <p:cNvGrpSpPr/>
          <p:nvPr userDrawn="1"/>
        </p:nvGrpSpPr>
        <p:grpSpPr>
          <a:xfrm>
            <a:off x="-4752031" y="-5287715"/>
            <a:ext cx="6912470" cy="12191127"/>
            <a:chOff x="-3167855" y="-1008509"/>
            <a:chExt cx="5472608" cy="9792790"/>
          </a:xfrm>
        </p:grpSpPr>
        <p:pic>
          <p:nvPicPr>
            <p:cNvPr id="15" name="Kuva 14">
              <a:extLst>
                <a:ext uri="{FF2B5EF4-FFF2-40B4-BE49-F238E27FC236}">
                  <a16:creationId xmlns:a16="http://schemas.microsoft.com/office/drawing/2014/main" id="{22FDB680-CC30-4039-8A22-D0F7FE726A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67855" y="-1008509"/>
              <a:ext cx="5472608" cy="5472608"/>
            </a:xfrm>
            <a:prstGeom prst="rect">
              <a:avLst/>
            </a:prstGeom>
          </p:spPr>
        </p:pic>
        <p:pic>
          <p:nvPicPr>
            <p:cNvPr id="16" name="Kuva 15">
              <a:extLst>
                <a:ext uri="{FF2B5EF4-FFF2-40B4-BE49-F238E27FC236}">
                  <a16:creationId xmlns:a16="http://schemas.microsoft.com/office/drawing/2014/main" id="{42E82CBD-7DA4-4178-8BAB-99909BDAD8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67855" y="3311673"/>
              <a:ext cx="5472608" cy="5472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9494732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hank you.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727200" y="4968155"/>
            <a:ext cx="8642350" cy="1080223"/>
          </a:xfrm>
        </p:spPr>
        <p:txBody>
          <a:bodyPr anchor="b"/>
          <a:lstStyle>
            <a:lvl1pPr marL="0" indent="0" algn="ctr">
              <a:buFontTx/>
              <a:buNone/>
              <a:defRPr sz="2800">
                <a:solidFill>
                  <a:schemeClr val="bg1"/>
                </a:solidFill>
              </a:defRPr>
            </a:lvl1pPr>
            <a:lvl2pPr marL="357187" indent="0" algn="ctr">
              <a:buFontTx/>
              <a:buNone/>
              <a:defRPr sz="1800"/>
            </a:lvl2pPr>
            <a:lvl3pPr marL="714375" indent="0" algn="ctr">
              <a:buFontTx/>
              <a:buNone/>
              <a:defRPr sz="1600"/>
            </a:lvl3pPr>
            <a:lvl4pPr marL="1071562" indent="0" algn="ctr">
              <a:buFontTx/>
              <a:buNone/>
              <a:defRPr sz="1400"/>
            </a:lvl4pPr>
            <a:lvl5pPr marL="1438275" indent="0" algn="ctr">
              <a:buFontTx/>
              <a:buNone/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2.9.2019</a:t>
            </a:r>
            <a:endParaRPr lang="fi-FI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Avoimen tieteen koordinaatio - Henriikka Mustajoki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BA1D61E-DCAC-4F3F-A9E2-B5195B305580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2B13B81D-D059-45A1-91F8-07B1CCC60A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580" y="1616173"/>
            <a:ext cx="8151178" cy="367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3830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4713" y="1727200"/>
            <a:ext cx="9721080" cy="4321175"/>
          </a:xfrm>
        </p:spPr>
        <p:txBody>
          <a:bodyPr/>
          <a:lstStyle>
            <a:lvl1pPr>
              <a:spcAft>
                <a:spcPts val="1200"/>
              </a:spcAft>
              <a:defRPr sz="3200"/>
            </a:lvl1pPr>
            <a:lvl2pPr>
              <a:spcAft>
                <a:spcPts val="1200"/>
              </a:spcAft>
              <a:defRPr sz="3200"/>
            </a:lvl2pPr>
            <a:lvl3pPr>
              <a:spcAft>
                <a:spcPts val="1200"/>
              </a:spcAft>
              <a:defRPr sz="2800"/>
            </a:lvl3pPr>
            <a:lvl4pPr>
              <a:spcAft>
                <a:spcPts val="1200"/>
              </a:spcAft>
              <a:defRPr sz="2400"/>
            </a:lvl4pPr>
            <a:lvl5pPr>
              <a:spcAft>
                <a:spcPts val="1200"/>
              </a:spcAft>
              <a:defRPr sz="2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44713" y="360363"/>
            <a:ext cx="9721080" cy="106652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2.9.2019</a:t>
            </a:r>
            <a:endParaRPr lang="fi-FI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Avoimen tieteen koordinaatio - Henriikka Mustajoki</a:t>
            </a:r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D61E-DCAC-4F3F-A9E2-B5195B30558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Rectangle 10"/>
          <p:cNvSpPr/>
          <p:nvPr userDrawn="1"/>
        </p:nvSpPr>
        <p:spPr>
          <a:xfrm rot="2700000">
            <a:off x="-407690" y="6504285"/>
            <a:ext cx="815382" cy="815380"/>
          </a:xfrm>
          <a:prstGeom prst="rect">
            <a:avLst/>
          </a:prstGeom>
          <a:solidFill>
            <a:srgbClr val="009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 rot="2700000">
            <a:off x="11690647" y="-407691"/>
            <a:ext cx="815382" cy="815380"/>
          </a:xfrm>
          <a:prstGeom prst="rect">
            <a:avLst/>
          </a:prstGeom>
          <a:solidFill>
            <a:srgbClr val="009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8BB50F51-D4C6-4BBE-989B-D545F61970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8"/>
          <a:stretch/>
        </p:blipFill>
        <p:spPr>
          <a:xfrm>
            <a:off x="0" y="-576563"/>
            <a:ext cx="2375968" cy="734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9110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545" y="1727200"/>
            <a:ext cx="10441160" cy="4321175"/>
          </a:xfrm>
        </p:spPr>
        <p:txBody>
          <a:bodyPr/>
          <a:lstStyle>
            <a:lvl1pPr>
              <a:spcAft>
                <a:spcPts val="1200"/>
              </a:spcAft>
              <a:defRPr sz="3200"/>
            </a:lvl1pPr>
            <a:lvl2pPr>
              <a:spcAft>
                <a:spcPts val="1200"/>
              </a:spcAft>
              <a:defRPr sz="3200"/>
            </a:lvl2pPr>
            <a:lvl3pPr>
              <a:spcAft>
                <a:spcPts val="1200"/>
              </a:spcAft>
              <a:defRPr sz="2800"/>
            </a:lvl3pPr>
            <a:lvl4pPr>
              <a:spcAft>
                <a:spcPts val="1200"/>
              </a:spcAft>
              <a:defRPr sz="2400"/>
            </a:lvl4pPr>
            <a:lvl5pPr>
              <a:spcAft>
                <a:spcPts val="1200"/>
              </a:spcAft>
              <a:defRPr sz="2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2.9.2019</a:t>
            </a:r>
            <a:endParaRPr lang="fi-FI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Avoimen tieteen koordinaatio - Henriikka Mustajoki</a:t>
            </a:r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D61E-DCAC-4F3F-A9E2-B5195B30558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Rectangle 10"/>
          <p:cNvSpPr/>
          <p:nvPr userDrawn="1"/>
        </p:nvSpPr>
        <p:spPr>
          <a:xfrm rot="2700000">
            <a:off x="-407690" y="6504285"/>
            <a:ext cx="815382" cy="815380"/>
          </a:xfrm>
          <a:prstGeom prst="rect">
            <a:avLst/>
          </a:prstGeom>
          <a:solidFill>
            <a:srgbClr val="009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 rot="2700000">
            <a:off x="11690647" y="-407691"/>
            <a:ext cx="815382" cy="815380"/>
          </a:xfrm>
          <a:prstGeom prst="rect">
            <a:avLst/>
          </a:prstGeom>
          <a:solidFill>
            <a:srgbClr val="009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79579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ub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545" y="1727200"/>
            <a:ext cx="10441160" cy="4321175"/>
          </a:xfrm>
        </p:spPr>
        <p:txBody>
          <a:bodyPr/>
          <a:lstStyle>
            <a:lvl1pPr>
              <a:spcAft>
                <a:spcPts val="1200"/>
              </a:spcAft>
              <a:defRPr sz="3200"/>
            </a:lvl1pPr>
            <a:lvl2pPr>
              <a:spcAft>
                <a:spcPts val="1200"/>
              </a:spcAft>
              <a:defRPr sz="3200"/>
            </a:lvl2pPr>
            <a:lvl3pPr>
              <a:spcAft>
                <a:spcPts val="1200"/>
              </a:spcAft>
              <a:defRPr sz="2800"/>
            </a:lvl3pPr>
            <a:lvl4pPr>
              <a:spcAft>
                <a:spcPts val="1200"/>
              </a:spcAft>
              <a:defRPr sz="2400"/>
            </a:lvl4pPr>
            <a:lvl5pPr>
              <a:spcAft>
                <a:spcPts val="1200"/>
              </a:spcAft>
              <a:defRPr sz="24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level</a:t>
            </a:r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2545" y="863600"/>
            <a:ext cx="11233248" cy="576263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i-FI"/>
              <a:t>2.9.2019</a:t>
            </a:r>
            <a:endParaRPr lang="fi-FI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Avoimen tieteen koordinaatio - Henriikka Mustajoki</a:t>
            </a:r>
            <a:endParaRPr lang="fi-FI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A1D61E-DCAC-4F3F-A9E2-B5195B30558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32546" y="360363"/>
            <a:ext cx="11233248" cy="503237"/>
          </a:xfrm>
        </p:spPr>
        <p:txBody>
          <a:bodyPr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3" name="Rectangle 12"/>
          <p:cNvSpPr/>
          <p:nvPr userDrawn="1"/>
        </p:nvSpPr>
        <p:spPr>
          <a:xfrm rot="2700000">
            <a:off x="-407690" y="6504285"/>
            <a:ext cx="815382" cy="815380"/>
          </a:xfrm>
          <a:prstGeom prst="rect">
            <a:avLst/>
          </a:prstGeom>
          <a:solidFill>
            <a:srgbClr val="009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 rot="2700000">
            <a:off x="11690647" y="-407691"/>
            <a:ext cx="815382" cy="815380"/>
          </a:xfrm>
          <a:prstGeom prst="rect">
            <a:avLst/>
          </a:prstGeom>
          <a:solidFill>
            <a:srgbClr val="009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9635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546" y="360363"/>
            <a:ext cx="11233248" cy="1066520"/>
          </a:xfrm>
          <a:prstGeom prst="rect">
            <a:avLst/>
          </a:prstGeom>
        </p:spPr>
        <p:txBody>
          <a:bodyPr vert="horz" lIns="36000" tIns="36000" rIns="36000" bIns="36000" rtlCol="0" anchor="t" anchorCtr="0">
            <a:noAutofit/>
          </a:bodyPr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545" y="1727200"/>
            <a:ext cx="10441160" cy="4321175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7" name="Date Placeholder 3"/>
          <p:cNvSpPr>
            <a:spLocks noGrp="1"/>
          </p:cNvSpPr>
          <p:nvPr>
            <p:ph type="dt" sz="half" idx="2"/>
          </p:nvPr>
        </p:nvSpPr>
        <p:spPr>
          <a:xfrm>
            <a:off x="860485" y="6480323"/>
            <a:ext cx="1299954" cy="144016"/>
          </a:xfrm>
          <a:prstGeom prst="rect">
            <a:avLst/>
          </a:prstGeom>
        </p:spPr>
        <p:txBody>
          <a:bodyPr vert="horz" lIns="36000" tIns="36000" rIns="36000" bIns="36000" rtlCol="0" anchor="ctr" anchorCtr="0">
            <a:noAutofit/>
          </a:bodyPr>
          <a:lstStyle>
            <a:lvl1pPr algn="l">
              <a:defRPr sz="700" spc="-40" baseline="0">
                <a:solidFill>
                  <a:srgbClr val="30123A"/>
                </a:solidFill>
              </a:defRPr>
            </a:lvl1pPr>
          </a:lstStyle>
          <a:p>
            <a:r>
              <a:rPr lang="fi-FI"/>
              <a:t>2.9.2019</a:t>
            </a:r>
            <a:endParaRPr lang="fi-FI" dirty="0"/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60439" y="6480323"/>
            <a:ext cx="6480324" cy="144016"/>
          </a:xfrm>
          <a:prstGeom prst="rect">
            <a:avLst/>
          </a:prstGeom>
        </p:spPr>
        <p:txBody>
          <a:bodyPr vert="horz" lIns="36000" tIns="36000" rIns="36000" bIns="36000" rtlCol="0" anchor="ctr" anchorCtr="0">
            <a:noAutofit/>
          </a:bodyPr>
          <a:lstStyle>
            <a:lvl1pPr algn="l">
              <a:defRPr sz="700" spc="-40" baseline="0">
                <a:solidFill>
                  <a:srgbClr val="30123A"/>
                </a:solidFill>
              </a:defRPr>
            </a:lvl1pPr>
          </a:lstStyle>
          <a:p>
            <a:r>
              <a:rPr lang="fi-FI"/>
              <a:t>Avoimen tieteen koordinaatio - Henriikka Mustajoki</a:t>
            </a:r>
            <a:endParaRPr lang="fi-FI" dirty="0"/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1800" y="6481043"/>
            <a:ext cx="428212" cy="143296"/>
          </a:xfrm>
          <a:prstGeom prst="rect">
            <a:avLst/>
          </a:prstGeom>
        </p:spPr>
        <p:txBody>
          <a:bodyPr vert="horz" lIns="36000" tIns="36000" rIns="36000" bIns="36000" rtlCol="0" anchor="ctr" anchorCtr="0">
            <a:noAutofit/>
          </a:bodyPr>
          <a:lstStyle>
            <a:lvl1pPr algn="l">
              <a:defRPr sz="700" spc="-40" baseline="0">
                <a:solidFill>
                  <a:srgbClr val="30123A"/>
                </a:solidFill>
              </a:defRPr>
            </a:lvl1pPr>
          </a:lstStyle>
          <a:p>
            <a:fld id="{8BA1D61E-DCAC-4F3F-A9E2-B5195B305580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4EE8F3A1-E766-4543-BB17-D06622FD2FAD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036" y="6225754"/>
            <a:ext cx="2018706" cy="79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42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75" r:id="rId2"/>
    <p:sldLayoutId id="2147483892" r:id="rId3"/>
    <p:sldLayoutId id="2147483881" r:id="rId4"/>
    <p:sldLayoutId id="2147483893" r:id="rId5"/>
    <p:sldLayoutId id="2147483869" r:id="rId6"/>
    <p:sldLayoutId id="2147483894" r:id="rId7"/>
    <p:sldLayoutId id="2147483650" r:id="rId8"/>
    <p:sldLayoutId id="2147483659" r:id="rId9"/>
    <p:sldLayoutId id="2147483652" r:id="rId10"/>
    <p:sldLayoutId id="2147483653" r:id="rId11"/>
    <p:sldLayoutId id="2147483660" r:id="rId12"/>
    <p:sldLayoutId id="2147483662" r:id="rId13"/>
    <p:sldLayoutId id="2147483665" r:id="rId14"/>
    <p:sldLayoutId id="2147483723" r:id="rId15"/>
    <p:sldLayoutId id="2147483654" r:id="rId16"/>
    <p:sldLayoutId id="2147483655" r:id="rId17"/>
    <p:sldLayoutId id="2147483791" r:id="rId18"/>
    <p:sldLayoutId id="2147483865" r:id="rId19"/>
    <p:sldLayoutId id="2147483873" r:id="rId20"/>
    <p:sldLayoutId id="2147483879" r:id="rId21"/>
    <p:sldLayoutId id="2147483886" r:id="rId22"/>
    <p:sldLayoutId id="2147483867" r:id="rId23"/>
    <p:sldLayoutId id="2147483895" r:id="rId24"/>
    <p:sldLayoutId id="2147483896" r:id="rId25"/>
  </p:sldLayoutIdLst>
  <p:transition spd="med">
    <p:fade/>
  </p:transition>
  <p:hf hdr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b="1" kern="1200" spc="-4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spcBef>
          <a:spcPts val="0"/>
        </a:spcBef>
        <a:spcAft>
          <a:spcPts val="600"/>
        </a:spcAft>
        <a:buFont typeface="Wingdings" pitchFamily="2" charset="2"/>
        <a:buChar char="§"/>
        <a:defRPr sz="2800" kern="1200" spc="-40" baseline="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357188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2800" kern="1200" spc="-40" baseline="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357188" algn="l" defTabSz="914400" rtl="0" eaLnBrk="1" latinLnBrk="0" hangingPunct="1">
        <a:spcBef>
          <a:spcPts val="0"/>
        </a:spcBef>
        <a:spcAft>
          <a:spcPts val="600"/>
        </a:spcAft>
        <a:buFont typeface="Wingdings" pitchFamily="2" charset="2"/>
        <a:buChar char="§"/>
        <a:defRPr sz="2400" kern="1200" spc="-40" baseline="0">
          <a:solidFill>
            <a:schemeClr val="tx1"/>
          </a:solidFill>
          <a:latin typeface="+mn-lt"/>
          <a:ea typeface="+mn-ea"/>
          <a:cs typeface="+mn-cs"/>
        </a:defRPr>
      </a:lvl3pPr>
      <a:lvl4pPr marL="1438275" indent="-366713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2000" kern="1200" spc="-40" baseline="0">
          <a:solidFill>
            <a:schemeClr val="tx1"/>
          </a:solidFill>
          <a:latin typeface="+mn-lt"/>
          <a:ea typeface="+mn-ea"/>
          <a:cs typeface="+mn-cs"/>
        </a:defRPr>
      </a:lvl4pPr>
      <a:lvl5pPr marL="1795463" indent="-357188" algn="l" defTabSz="914400" rtl="0" eaLnBrk="1" latinLnBrk="0" hangingPunct="1">
        <a:spcBef>
          <a:spcPts val="0"/>
        </a:spcBef>
        <a:spcAft>
          <a:spcPts val="600"/>
        </a:spcAft>
        <a:buFont typeface="Wingdings" pitchFamily="2" charset="2"/>
        <a:buChar char="§"/>
        <a:defRPr sz="2000" kern="1200" spc="-4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i-FI"/>
              <a:t>2.9.2019</a:t>
            </a:r>
            <a:endParaRPr lang="fi-FI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 dirty="0"/>
              <a:t>Avoimen tieteen koordinaatio - Henriikka Mustajoki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A1D61E-DCAC-4F3F-A9E2-B5195B305580}" type="slidenum">
              <a:rPr lang="fi-FI" smtClean="0"/>
              <a:pPr/>
              <a:t>1</a:t>
            </a:fld>
            <a:endParaRPr lang="fi-FI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224285" y="2519883"/>
            <a:ext cx="9649767" cy="129614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i-FI" sz="5400" dirty="0"/>
              <a:t>Open Science </a:t>
            </a:r>
            <a:r>
              <a:rPr lang="fi-FI" sz="5400" dirty="0" err="1"/>
              <a:t>Coordination</a:t>
            </a:r>
            <a:r>
              <a:rPr lang="fi-FI" sz="5400" dirty="0"/>
              <a:t> in Finland</a:t>
            </a:r>
            <a:endParaRPr lang="en-US" sz="5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727994" y="4752131"/>
            <a:ext cx="8642350" cy="1584772"/>
          </a:xfrm>
        </p:spPr>
        <p:txBody>
          <a:bodyPr/>
          <a:lstStyle/>
          <a:p>
            <a:r>
              <a:rPr lang="fi-FI" sz="3600" dirty="0" err="1"/>
              <a:t>Dr</a:t>
            </a:r>
            <a:r>
              <a:rPr lang="fi-FI" sz="3600" dirty="0"/>
              <a:t> Henriikka Mustajoki</a:t>
            </a:r>
          </a:p>
          <a:p>
            <a:r>
              <a:rPr lang="fi-FI" sz="2800" dirty="0" err="1"/>
              <a:t>Head</a:t>
            </a:r>
            <a:r>
              <a:rPr lang="fi-FI" sz="2800" dirty="0"/>
              <a:t> of </a:t>
            </a:r>
            <a:r>
              <a:rPr lang="fi-FI" sz="2800" dirty="0" err="1"/>
              <a:t>Development</a:t>
            </a:r>
            <a:r>
              <a:rPr lang="fi-FI" sz="2800" dirty="0"/>
              <a:t>, Open Science</a:t>
            </a:r>
          </a:p>
          <a:p>
            <a:r>
              <a:rPr lang="fi-FI" sz="2800" dirty="0"/>
              <a:t>Federation of Finnish </a:t>
            </a:r>
            <a:r>
              <a:rPr lang="fi-FI" sz="2800" dirty="0" err="1"/>
              <a:t>Learned</a:t>
            </a:r>
            <a:r>
              <a:rPr lang="fi-FI" sz="2800" dirty="0"/>
              <a:t> </a:t>
            </a:r>
            <a:r>
              <a:rPr lang="fi-FI" sz="2800" dirty="0" err="1"/>
              <a:t>Societies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77809162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50043E7D-0701-417D-8572-810916486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839"/>
            <a:ext cx="12116541" cy="6815554"/>
          </a:xfr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1CD5AB1-5984-4D2C-8C4B-793530C16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59" y="150999"/>
            <a:ext cx="10434816" cy="2964723"/>
          </a:xfrm>
        </p:spPr>
        <p:txBody>
          <a:bodyPr>
            <a:normAutofit/>
          </a:bodyPr>
          <a:lstStyle/>
          <a:p>
            <a:pPr algn="ctr"/>
            <a:r>
              <a:rPr lang="fi-FI" sz="7938" dirty="0">
                <a:solidFill>
                  <a:schemeClr val="bg1"/>
                </a:solidFill>
              </a:rPr>
              <a:t>Open Access </a:t>
            </a:r>
            <a:r>
              <a:rPr lang="fi-FI" sz="7938" dirty="0" err="1">
                <a:solidFill>
                  <a:schemeClr val="bg1"/>
                </a:solidFill>
              </a:rPr>
              <a:t>Policy</a:t>
            </a:r>
            <a:r>
              <a:rPr lang="fi-FI" sz="7938" dirty="0">
                <a:solidFill>
                  <a:schemeClr val="bg1"/>
                </a:solidFill>
              </a:rPr>
              <a:t> 2019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95135C8-98D7-4A72-AF13-4F15E14144BF}"/>
              </a:ext>
            </a:extLst>
          </p:cNvPr>
          <p:cNvSpPr txBox="1"/>
          <p:nvPr/>
        </p:nvSpPr>
        <p:spPr>
          <a:xfrm>
            <a:off x="5257081" y="3115722"/>
            <a:ext cx="6264696" cy="136536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2800" spc="-40" dirty="0">
                <a:solidFill>
                  <a:schemeClr val="accent1"/>
                </a:solidFill>
              </a:rPr>
              <a:t>Key </a:t>
            </a:r>
            <a:r>
              <a:rPr lang="fi-FI" sz="2800" spc="-40" dirty="0" err="1">
                <a:solidFill>
                  <a:schemeClr val="accent1"/>
                </a:solidFill>
              </a:rPr>
              <a:t>goals</a:t>
            </a:r>
            <a:r>
              <a:rPr lang="fi-FI" sz="2800" spc="-40" dirty="0">
                <a:solidFill>
                  <a:schemeClr val="accent1"/>
                </a:solidFill>
              </a:rPr>
              <a:t>:</a:t>
            </a:r>
            <a:br>
              <a:rPr lang="fi-FI" sz="2800" spc="-40" dirty="0">
                <a:solidFill>
                  <a:schemeClr val="accent1"/>
                </a:solidFill>
              </a:rPr>
            </a:br>
            <a:r>
              <a:rPr lang="fi-FI" sz="2800" spc="-40" dirty="0">
                <a:solidFill>
                  <a:schemeClr val="accent1"/>
                </a:solidFill>
              </a:rPr>
              <a:t>Full </a:t>
            </a:r>
            <a:r>
              <a:rPr lang="fi-FI" sz="2800" spc="-40" dirty="0" err="1">
                <a:solidFill>
                  <a:schemeClr val="accent1"/>
                </a:solidFill>
              </a:rPr>
              <a:t>immediate</a:t>
            </a:r>
            <a:r>
              <a:rPr lang="fi-FI" sz="2800" spc="-40" dirty="0">
                <a:solidFill>
                  <a:schemeClr val="accent1"/>
                </a:solidFill>
              </a:rPr>
              <a:t> open </a:t>
            </a:r>
            <a:r>
              <a:rPr lang="fi-FI" sz="2800" spc="-40" dirty="0" err="1">
                <a:solidFill>
                  <a:schemeClr val="accent1"/>
                </a:solidFill>
              </a:rPr>
              <a:t>access</a:t>
            </a:r>
            <a:r>
              <a:rPr lang="fi-FI" sz="2800" spc="-40" dirty="0">
                <a:solidFill>
                  <a:schemeClr val="accent1"/>
                </a:solidFill>
              </a:rPr>
              <a:t> to </a:t>
            </a:r>
            <a:r>
              <a:rPr lang="fi-FI" sz="2800" spc="-40" dirty="0" err="1">
                <a:solidFill>
                  <a:schemeClr val="accent1"/>
                </a:solidFill>
              </a:rPr>
              <a:t>articles</a:t>
            </a:r>
            <a:endParaRPr lang="fi-FI" sz="2800" spc="-40" dirty="0">
              <a:solidFill>
                <a:schemeClr val="accent1"/>
              </a:solidFill>
            </a:endParaRPr>
          </a:p>
          <a:p>
            <a:r>
              <a:rPr lang="fi-FI" sz="2800" spc="-40" dirty="0">
                <a:solidFill>
                  <a:schemeClr val="accent1"/>
                </a:solidFill>
              </a:rPr>
              <a:t>Open </a:t>
            </a:r>
            <a:r>
              <a:rPr lang="fi-FI" sz="2800" spc="-40" dirty="0" err="1">
                <a:solidFill>
                  <a:schemeClr val="accent1"/>
                </a:solidFill>
              </a:rPr>
              <a:t>access</a:t>
            </a:r>
            <a:r>
              <a:rPr lang="fi-FI" sz="2800" spc="-40" dirty="0">
                <a:solidFill>
                  <a:schemeClr val="accent1"/>
                </a:solidFill>
              </a:rPr>
              <a:t> to </a:t>
            </a:r>
            <a:r>
              <a:rPr lang="fi-FI" sz="2800" spc="-40" dirty="0" err="1">
                <a:solidFill>
                  <a:schemeClr val="accent1"/>
                </a:solidFill>
              </a:rPr>
              <a:t>monographs</a:t>
            </a:r>
            <a:endParaRPr lang="fi-FI" sz="2800" spc="-4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393294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02133B89-B786-4861-A40B-DE4F3580F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5" t="5207" r="234" b="14300"/>
          <a:stretch/>
        </p:blipFill>
        <p:spPr>
          <a:xfrm>
            <a:off x="-75614" y="53330"/>
            <a:ext cx="14243904" cy="6805315"/>
          </a:xfr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8805A1F-9FA3-49C3-ABBC-D72651406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22" y="53330"/>
            <a:ext cx="10434816" cy="3040337"/>
          </a:xfrm>
        </p:spPr>
        <p:txBody>
          <a:bodyPr>
            <a:normAutofit/>
          </a:bodyPr>
          <a:lstStyle/>
          <a:p>
            <a:pPr algn="ctr"/>
            <a:r>
              <a:rPr lang="fi-FI" sz="7938" dirty="0"/>
              <a:t>Open Data </a:t>
            </a:r>
            <a:r>
              <a:rPr lang="fi-FI" sz="7938" dirty="0" err="1"/>
              <a:t>Policy</a:t>
            </a:r>
            <a:r>
              <a:rPr lang="fi-FI" sz="7938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035022263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88294330-27D9-492A-A3C9-CD35B6B9B5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0" b="17185"/>
          <a:stretch/>
        </p:blipFill>
        <p:spPr>
          <a:xfrm>
            <a:off x="23009" y="42515"/>
            <a:ext cx="12098338" cy="6805315"/>
          </a:xfr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B516F91-9181-4999-B554-7CA8A71DB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01" y="935707"/>
            <a:ext cx="9865096" cy="1872208"/>
          </a:xfrm>
          <a:solidFill>
            <a:schemeClr val="tx1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i-FI" sz="6549" dirty="0">
                <a:solidFill>
                  <a:schemeClr val="bg1"/>
                </a:solidFill>
              </a:rPr>
              <a:t>Open </a:t>
            </a:r>
            <a:r>
              <a:rPr lang="fi-FI" sz="6549" dirty="0" err="1">
                <a:solidFill>
                  <a:schemeClr val="bg1"/>
                </a:solidFill>
              </a:rPr>
              <a:t>Education</a:t>
            </a:r>
            <a:r>
              <a:rPr lang="fi-FI" sz="6549" dirty="0">
                <a:solidFill>
                  <a:schemeClr val="bg1"/>
                </a:solidFill>
              </a:rPr>
              <a:t> </a:t>
            </a:r>
            <a:r>
              <a:rPr lang="fi-FI" sz="6549" dirty="0" err="1">
                <a:solidFill>
                  <a:schemeClr val="bg1"/>
                </a:solidFill>
              </a:rPr>
              <a:t>policy</a:t>
            </a:r>
            <a:r>
              <a:rPr lang="fi-FI" sz="6549" dirty="0">
                <a:solidFill>
                  <a:schemeClr val="bg1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4033210337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isällön paikkamerkki 8">
            <a:extLst>
              <a:ext uri="{FF2B5EF4-FFF2-40B4-BE49-F238E27FC236}">
                <a16:creationId xmlns:a16="http://schemas.microsoft.com/office/drawing/2014/main" id="{6D844892-EE61-443C-899B-1E49635CE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9"/>
          <a:stretch/>
        </p:blipFill>
        <p:spPr>
          <a:xfrm>
            <a:off x="-75614" y="-12045"/>
            <a:ext cx="12173952" cy="6870691"/>
          </a:xfr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7CDBA7D-2897-4924-A44C-EA8196D39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546" y="360363"/>
            <a:ext cx="11233248" cy="23755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fi-FI" sz="8732" dirty="0" err="1"/>
              <a:t>Merit</a:t>
            </a:r>
            <a:r>
              <a:rPr lang="fi-FI" sz="8732" dirty="0"/>
              <a:t> and </a:t>
            </a:r>
            <a:r>
              <a:rPr lang="fi-FI" sz="8732" dirty="0" err="1"/>
              <a:t>metrics</a:t>
            </a:r>
            <a:r>
              <a:rPr lang="fi-FI" sz="8732" dirty="0"/>
              <a:t> </a:t>
            </a:r>
            <a:r>
              <a:rPr lang="fi-FI" sz="8732" dirty="0" err="1"/>
              <a:t>recommendations</a:t>
            </a:r>
            <a:r>
              <a:rPr lang="fi-FI" sz="8732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93151993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FD72315D-B085-4818-B7B5-C608196C7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330"/>
            <a:ext cx="13526091" cy="6805315"/>
          </a:xfr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09BC123-CB74-45FA-AE1A-93D3D8C1C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9089" y="215627"/>
            <a:ext cx="6552728" cy="1587907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fi-FI" sz="6600" dirty="0" err="1"/>
              <a:t>Multilingualism</a:t>
            </a:r>
            <a:endParaRPr lang="fi-FI" sz="6600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D0C70B9F-EB7E-45BA-9D1E-831A78A09F1E}"/>
              </a:ext>
            </a:extLst>
          </p:cNvPr>
          <p:cNvSpPr txBox="1"/>
          <p:nvPr/>
        </p:nvSpPr>
        <p:spPr>
          <a:xfrm>
            <a:off x="8281417" y="1151731"/>
            <a:ext cx="4596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Helsinki-initiative.org</a:t>
            </a:r>
          </a:p>
        </p:txBody>
      </p:sp>
    </p:spTree>
    <p:extLst>
      <p:ext uri="{BB962C8B-B14F-4D97-AF65-F5344CB8AC3E}">
        <p14:creationId xmlns:p14="http://schemas.microsoft.com/office/powerpoint/2010/main" val="4216929114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05CAF3EA-7174-4D3F-8D20-C9E71B205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13" y="-22506"/>
            <a:ext cx="11953825" cy="7969217"/>
          </a:xfr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8A46194E-2B8E-4D7D-9CE9-F23A88A9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953" y="3239963"/>
            <a:ext cx="5184576" cy="850496"/>
          </a:xfrm>
        </p:spPr>
        <p:txBody>
          <a:bodyPr/>
          <a:lstStyle/>
          <a:p>
            <a:r>
              <a:rPr lang="fi-FI" sz="7200" dirty="0" err="1">
                <a:solidFill>
                  <a:schemeClr val="bg1"/>
                </a:solidFill>
              </a:rPr>
              <a:t>Questions</a:t>
            </a:r>
            <a:endParaRPr lang="fi-FI" sz="7200" dirty="0">
              <a:solidFill>
                <a:schemeClr val="bg1"/>
              </a:solidFill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F49CCE5-85C5-4EAF-A235-7FFA437CB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2.9.2019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00754DC-909B-4324-946D-C22DA29F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Avoimen tieteen koordinaatio - Henriikka Mustajoki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C7ECBA6-0A83-4BAA-9A79-12300CBCE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D61E-DCAC-4F3F-A9E2-B5195B305580}" type="slidenum">
              <a:rPr lang="fi-FI" smtClean="0"/>
              <a:pPr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24962608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96641" y="5616227"/>
            <a:ext cx="9650561" cy="1080223"/>
          </a:xfrm>
        </p:spPr>
        <p:txBody>
          <a:bodyPr/>
          <a:lstStyle/>
          <a:p>
            <a:r>
              <a:rPr lang="en-US" sz="6000" dirty="0"/>
              <a:t>www.openscience.fi</a:t>
            </a:r>
          </a:p>
          <a:p>
            <a:r>
              <a:rPr lang="en-US" sz="5400" dirty="0"/>
              <a:t>henriikka.mustajoki@tsv.fi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i-FI"/>
              <a:t>2.9.2019</a:t>
            </a:r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Avoimen tieteen koordinaatio - Henriikka Mustajoki</a:t>
            </a: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A1D61E-DCAC-4F3F-A9E2-B5195B305580}" type="slidenum">
              <a:rPr lang="fi-FI" smtClean="0"/>
              <a:pPr/>
              <a:t>16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88432314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8157680C-240E-458C-BCD0-E37FBFB12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545" y="1223740"/>
            <a:ext cx="10441160" cy="4824636"/>
          </a:xfrm>
        </p:spPr>
        <p:txBody>
          <a:bodyPr/>
          <a:lstStyle/>
          <a:p>
            <a:r>
              <a:rPr lang="fi-FI" dirty="0" err="1"/>
              <a:t>Coffee</a:t>
            </a:r>
            <a:r>
              <a:rPr lang="fi-FI" dirty="0"/>
              <a:t> 11.30-12 </a:t>
            </a:r>
            <a:r>
              <a:rPr lang="fi-FI" dirty="0" err="1"/>
              <a:t>first</a:t>
            </a:r>
            <a:r>
              <a:rPr lang="fi-FI" dirty="0"/>
              <a:t> and </a:t>
            </a:r>
            <a:r>
              <a:rPr lang="fi-FI" dirty="0" err="1"/>
              <a:t>second</a:t>
            </a:r>
            <a:r>
              <a:rPr lang="fi-FI" dirty="0"/>
              <a:t> </a:t>
            </a:r>
            <a:r>
              <a:rPr lang="fi-FI" dirty="0" err="1"/>
              <a:t>floor</a:t>
            </a:r>
            <a:r>
              <a:rPr lang="fi-FI" dirty="0"/>
              <a:t> lobby</a:t>
            </a:r>
          </a:p>
          <a:p>
            <a:r>
              <a:rPr lang="fi-FI" dirty="0" err="1"/>
              <a:t>Workshops</a:t>
            </a:r>
            <a:r>
              <a:rPr lang="fi-FI" dirty="0"/>
              <a:t> 12-1.30pm</a:t>
            </a:r>
          </a:p>
          <a:p>
            <a:pPr lvl="1"/>
            <a:r>
              <a:rPr lang="en-US" dirty="0"/>
              <a:t>Rewards and metrics Room B409</a:t>
            </a:r>
          </a:p>
          <a:p>
            <a:pPr lvl="2"/>
            <a:r>
              <a:rPr lang="en-US" dirty="0"/>
              <a:t>led by Rebecca Lawrence in Room B409</a:t>
            </a:r>
          </a:p>
          <a:p>
            <a:pPr lvl="1"/>
            <a:r>
              <a:rPr lang="en-US" dirty="0"/>
              <a:t>Citizen science Room B505-506</a:t>
            </a:r>
          </a:p>
          <a:p>
            <a:pPr lvl="2"/>
            <a:r>
              <a:rPr lang="en-US" dirty="0"/>
              <a:t>led by Maike Weißpflug in Room B505</a:t>
            </a:r>
          </a:p>
          <a:p>
            <a:pPr lvl="1"/>
            <a:r>
              <a:rPr lang="en-US" dirty="0"/>
              <a:t>Linking countries to EOSC – Room B308</a:t>
            </a:r>
          </a:p>
          <a:p>
            <a:pPr lvl="2"/>
            <a:r>
              <a:rPr lang="en-US" dirty="0"/>
              <a:t>led by Karel Luyben and Gareth O'Neill</a:t>
            </a:r>
          </a:p>
          <a:p>
            <a:pPr marL="0" indent="0">
              <a:buNone/>
            </a:pPr>
            <a:br>
              <a:rPr lang="en-US" dirty="0"/>
            </a:br>
            <a:endParaRPr lang="fi-FI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C20A3910-EE15-4876-A3A7-D43085672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800" dirty="0" err="1"/>
              <a:t>Workshops</a:t>
            </a:r>
            <a:endParaRPr lang="fi-FI" sz="4800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285A31B-F5C9-413F-98A5-0EF085FD3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2.9.2019</a:t>
            </a: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7ED52FF-66DF-486A-A430-22BB397D5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Avoimen tieteen koordinaatio - Henriikka Mustajoki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3AE78B8-1CCD-47D5-94B3-5AEE00926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D61E-DCAC-4F3F-A9E2-B5195B305580}" type="slidenum">
              <a:rPr lang="fi-FI" smtClean="0"/>
              <a:pPr/>
              <a:t>17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871865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92E4EB3B-C437-4956-BD69-BF51C8F80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Ministry</a:t>
            </a:r>
            <a:r>
              <a:rPr lang="fi-FI" dirty="0"/>
              <a:t> of </a:t>
            </a:r>
            <a:r>
              <a:rPr lang="fi-FI" dirty="0" err="1"/>
              <a:t>Education</a:t>
            </a:r>
            <a:r>
              <a:rPr lang="fi-FI" dirty="0"/>
              <a:t> and Culture led open science </a:t>
            </a:r>
            <a:r>
              <a:rPr lang="fi-FI" dirty="0" err="1"/>
              <a:t>strongly</a:t>
            </a:r>
            <a:r>
              <a:rPr lang="fi-FI" dirty="0"/>
              <a:t> </a:t>
            </a:r>
            <a:r>
              <a:rPr lang="fi-FI" dirty="0" err="1"/>
              <a:t>until</a:t>
            </a:r>
            <a:r>
              <a:rPr lang="fi-FI" dirty="0"/>
              <a:t> 2017</a:t>
            </a:r>
          </a:p>
          <a:p>
            <a:r>
              <a:rPr lang="fi-FI" dirty="0" err="1"/>
              <a:t>Mandating</a:t>
            </a:r>
            <a:r>
              <a:rPr lang="fi-FI" dirty="0"/>
              <a:t> </a:t>
            </a:r>
            <a:r>
              <a:rPr lang="fi-FI" dirty="0" err="1"/>
              <a:t>research</a:t>
            </a:r>
            <a:r>
              <a:rPr lang="fi-FI" dirty="0"/>
              <a:t> </a:t>
            </a:r>
            <a:r>
              <a:rPr lang="fi-FI" dirty="0" err="1"/>
              <a:t>community</a:t>
            </a:r>
            <a:r>
              <a:rPr lang="fi-FI" dirty="0"/>
              <a:t> led </a:t>
            </a:r>
            <a:r>
              <a:rPr lang="fi-FI" dirty="0" err="1"/>
              <a:t>coordination</a:t>
            </a:r>
            <a:r>
              <a:rPr lang="fi-FI" dirty="0"/>
              <a:t> in 2018</a:t>
            </a:r>
          </a:p>
          <a:p>
            <a:r>
              <a:rPr lang="fi-FI" dirty="0"/>
              <a:t>Federation of Finnish </a:t>
            </a:r>
            <a:r>
              <a:rPr lang="fi-FI" dirty="0" err="1"/>
              <a:t>Learned</a:t>
            </a:r>
            <a:r>
              <a:rPr lang="fi-FI" dirty="0"/>
              <a:t> </a:t>
            </a:r>
            <a:r>
              <a:rPr lang="fi-FI" dirty="0" err="1"/>
              <a:t>Societies</a:t>
            </a:r>
            <a:r>
              <a:rPr lang="fi-FI" dirty="0"/>
              <a:t> </a:t>
            </a:r>
            <a:r>
              <a:rPr lang="fi-FI" dirty="0" err="1"/>
              <a:t>taking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coordinator</a:t>
            </a:r>
            <a:r>
              <a:rPr lang="fi-FI" dirty="0"/>
              <a:t> </a:t>
            </a:r>
            <a:r>
              <a:rPr lang="fi-FI" dirty="0" err="1"/>
              <a:t>role</a:t>
            </a:r>
            <a:endParaRPr lang="fi-FI" dirty="0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849CB944-4847-42D5-BB45-3ED9813A9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Research </a:t>
            </a:r>
            <a:r>
              <a:rPr lang="fi-FI" dirty="0" err="1"/>
              <a:t>community</a:t>
            </a:r>
            <a:r>
              <a:rPr lang="fi-FI" dirty="0"/>
              <a:t> </a:t>
            </a:r>
            <a:r>
              <a:rPr lang="fi-FI" dirty="0" err="1"/>
              <a:t>taking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lead</a:t>
            </a:r>
            <a:r>
              <a:rPr lang="fi-FI" dirty="0"/>
              <a:t> for Open Science </a:t>
            </a:r>
            <a:r>
              <a:rPr lang="fi-FI" dirty="0" err="1"/>
              <a:t>Coordination</a:t>
            </a: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55C1F76-DE02-4FE6-B097-8C9A52D90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2.9.2019</a:t>
            </a:r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AA5219D-23DE-47B7-9657-522E5A35F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Avoimen tieteen koordinaatio - Henriikka Mustajoki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3D70C54-070B-45AD-ADA5-043A190D6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D61E-DCAC-4F3F-A9E2-B5195B305580}" type="slidenum">
              <a:rPr lang="fi-FI" smtClean="0"/>
              <a:pPr/>
              <a:t>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43131241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6458499B-5F36-4D09-B349-770727CD85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" y="53330"/>
            <a:ext cx="12081765" cy="680531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9A6E27D-B631-467E-AD41-22196D889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141" y="415650"/>
            <a:ext cx="4735365" cy="174543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fi-FI" sz="6549" dirty="0" err="1"/>
              <a:t>Coordination</a:t>
            </a:r>
            <a:r>
              <a:rPr lang="fi-FI" sz="6549" dirty="0"/>
              <a:t> </a:t>
            </a:r>
            <a:r>
              <a:rPr lang="fi-FI" sz="6549" dirty="0" err="1"/>
              <a:t>principles</a:t>
            </a:r>
            <a:endParaRPr lang="fi-FI" sz="6549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DF48120-D5F3-47AA-B0F2-17F3DB0A2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2857" y="711807"/>
            <a:ext cx="5510415" cy="4317910"/>
          </a:xfrm>
          <a:solidFill>
            <a:schemeClr val="tx1">
              <a:alpha val="21000"/>
            </a:schemeClr>
          </a:solidFill>
        </p:spPr>
        <p:txBody>
          <a:bodyPr>
            <a:normAutofit/>
          </a:bodyPr>
          <a:lstStyle/>
          <a:p>
            <a:r>
              <a:rPr lang="fi-FI" sz="5358" dirty="0" err="1">
                <a:solidFill>
                  <a:schemeClr val="bg1"/>
                </a:solidFill>
              </a:rPr>
              <a:t>Transparency</a:t>
            </a:r>
            <a:endParaRPr lang="fi-FI" sz="5358" dirty="0">
              <a:solidFill>
                <a:schemeClr val="bg1"/>
              </a:solidFill>
            </a:endParaRPr>
          </a:p>
          <a:p>
            <a:r>
              <a:rPr lang="fi-FI" sz="5358" dirty="0" err="1">
                <a:solidFill>
                  <a:schemeClr val="bg1"/>
                </a:solidFill>
              </a:rPr>
              <a:t>Independence</a:t>
            </a:r>
            <a:endParaRPr lang="fi-FI" sz="5358" dirty="0">
              <a:solidFill>
                <a:schemeClr val="bg1"/>
              </a:solidFill>
            </a:endParaRPr>
          </a:p>
          <a:p>
            <a:r>
              <a:rPr lang="fi-FI" sz="5358" dirty="0" err="1">
                <a:solidFill>
                  <a:schemeClr val="bg1"/>
                </a:solidFill>
              </a:rPr>
              <a:t>Community</a:t>
            </a:r>
            <a:endParaRPr lang="fi-FI" sz="5358" dirty="0">
              <a:solidFill>
                <a:schemeClr val="bg1"/>
              </a:solidFill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0974230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38BD1390-CEA2-4431-90B6-5D6DF11A3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9"/>
          <a:stretch/>
        </p:blipFill>
        <p:spPr>
          <a:xfrm>
            <a:off x="0" y="-12928"/>
            <a:ext cx="12098338" cy="6871572"/>
          </a:xfr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502F4B5-A4E0-4CB7-A05F-860E38A7B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7938" dirty="0" err="1"/>
              <a:t>Collaborative</a:t>
            </a:r>
            <a:r>
              <a:rPr lang="fi-FI" sz="7938" dirty="0"/>
              <a:t> </a:t>
            </a:r>
            <a:r>
              <a:rPr lang="fi-FI" sz="7938" dirty="0" err="1"/>
              <a:t>approach</a:t>
            </a:r>
            <a:endParaRPr lang="fi-FI" sz="7938" dirty="0"/>
          </a:p>
        </p:txBody>
      </p:sp>
    </p:spTree>
    <p:extLst>
      <p:ext uri="{BB962C8B-B14F-4D97-AF65-F5344CB8AC3E}">
        <p14:creationId xmlns:p14="http://schemas.microsoft.com/office/powerpoint/2010/main" val="2138001874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5A1BD6CF-1C99-4A76-9B60-DB1AD2D26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569BCB4D-4A3A-47B9-BB2E-BB724B815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713" y="360363"/>
            <a:ext cx="3147138" cy="1066520"/>
          </a:xfrm>
        </p:spPr>
        <p:txBody>
          <a:bodyPr/>
          <a:lstStyle/>
          <a:p>
            <a:r>
              <a:rPr lang="fi-FI" dirty="0"/>
              <a:t>Open science </a:t>
            </a:r>
            <a:r>
              <a:rPr lang="fi-FI" dirty="0" err="1"/>
              <a:t>coordination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84AF828-9BBF-4DBC-A8A6-31182BE35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2.9.2019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56AF0CF-B900-4A73-9AE2-E89BD21F7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Avoimen tieteen koordinaatio - Henriikka Mustajoki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1F960FE-8314-42FF-8C21-899B28113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D61E-DCAC-4F3F-A9E2-B5195B305580}" type="slidenum">
              <a:rPr lang="fi-FI" smtClean="0"/>
              <a:pPr/>
              <a:t>5</a:t>
            </a:fld>
            <a:endParaRPr lang="fi-FI" dirty="0"/>
          </a:p>
        </p:txBody>
      </p:sp>
      <p:grpSp>
        <p:nvGrpSpPr>
          <p:cNvPr id="49" name="Ryhmä 48">
            <a:extLst>
              <a:ext uri="{FF2B5EF4-FFF2-40B4-BE49-F238E27FC236}">
                <a16:creationId xmlns:a16="http://schemas.microsoft.com/office/drawing/2014/main" id="{06A1CCBD-2F2E-41B8-8A34-2C767A203074}"/>
              </a:ext>
            </a:extLst>
          </p:cNvPr>
          <p:cNvGrpSpPr/>
          <p:nvPr/>
        </p:nvGrpSpPr>
        <p:grpSpPr>
          <a:xfrm>
            <a:off x="4458686" y="192271"/>
            <a:ext cx="7435048" cy="5926035"/>
            <a:chOff x="4458686" y="192271"/>
            <a:chExt cx="7435048" cy="5926035"/>
          </a:xfrm>
        </p:grpSpPr>
        <p:sp>
          <p:nvSpPr>
            <p:cNvPr id="35" name="Leveä kaari 34">
              <a:extLst>
                <a:ext uri="{FF2B5EF4-FFF2-40B4-BE49-F238E27FC236}">
                  <a16:creationId xmlns:a16="http://schemas.microsoft.com/office/drawing/2014/main" id="{D17DEDF8-2CD8-43A6-A359-AE627884E20D}"/>
                </a:ext>
              </a:extLst>
            </p:cNvPr>
            <p:cNvSpPr/>
            <p:nvPr/>
          </p:nvSpPr>
          <p:spPr>
            <a:xfrm>
              <a:off x="5081942" y="1327812"/>
              <a:ext cx="4167238" cy="4167238"/>
            </a:xfrm>
            <a:prstGeom prst="blockArc">
              <a:avLst>
                <a:gd name="adj1" fmla="val 10800000"/>
                <a:gd name="adj2" fmla="val 16200000"/>
                <a:gd name="adj3" fmla="val 4642"/>
              </a:avLst>
            </a:prstGeom>
            <a:solidFill>
              <a:schemeClr val="accent1">
                <a:lumMod val="90000"/>
                <a:lumOff val="1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i-FI" dirty="0"/>
            </a:p>
          </p:txBody>
        </p:sp>
        <p:grpSp>
          <p:nvGrpSpPr>
            <p:cNvPr id="48" name="Ryhmä 47">
              <a:extLst>
                <a:ext uri="{FF2B5EF4-FFF2-40B4-BE49-F238E27FC236}">
                  <a16:creationId xmlns:a16="http://schemas.microsoft.com/office/drawing/2014/main" id="{B354F80B-28C3-46BE-BD11-685393BA4268}"/>
                </a:ext>
              </a:extLst>
            </p:cNvPr>
            <p:cNvGrpSpPr/>
            <p:nvPr/>
          </p:nvGrpSpPr>
          <p:grpSpPr>
            <a:xfrm>
              <a:off x="4458686" y="192271"/>
              <a:ext cx="7435048" cy="5926035"/>
              <a:chOff x="4458686" y="192271"/>
              <a:chExt cx="7435048" cy="5926035"/>
            </a:xfrm>
          </p:grpSpPr>
          <p:sp>
            <p:nvSpPr>
              <p:cNvPr id="37" name="Leveä kaari 36">
                <a:extLst>
                  <a:ext uri="{FF2B5EF4-FFF2-40B4-BE49-F238E27FC236}">
                    <a16:creationId xmlns:a16="http://schemas.microsoft.com/office/drawing/2014/main" id="{9C4A3E9F-689F-4FD2-95B2-C249CC070ADC}"/>
                  </a:ext>
                </a:extLst>
              </p:cNvPr>
              <p:cNvSpPr/>
              <p:nvPr/>
            </p:nvSpPr>
            <p:spPr>
              <a:xfrm>
                <a:off x="5081942" y="1327812"/>
                <a:ext cx="4167238" cy="4167238"/>
              </a:xfrm>
              <a:prstGeom prst="blockArc">
                <a:avLst>
                  <a:gd name="adj1" fmla="val 0"/>
                  <a:gd name="adj2" fmla="val 5400000"/>
                  <a:gd name="adj3" fmla="val 4642"/>
                </a:avLst>
              </a:prstGeom>
              <a:solidFill>
                <a:schemeClr val="accent1">
                  <a:lumMod val="90000"/>
                  <a:lumOff val="10000"/>
                </a:schemeClr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grpSp>
            <p:nvGrpSpPr>
              <p:cNvPr id="47" name="Ryhmä 46">
                <a:extLst>
                  <a:ext uri="{FF2B5EF4-FFF2-40B4-BE49-F238E27FC236}">
                    <a16:creationId xmlns:a16="http://schemas.microsoft.com/office/drawing/2014/main" id="{69D806A9-F5C1-42CC-83D0-FADD8DE7C9B8}"/>
                  </a:ext>
                </a:extLst>
              </p:cNvPr>
              <p:cNvGrpSpPr/>
              <p:nvPr/>
            </p:nvGrpSpPr>
            <p:grpSpPr>
              <a:xfrm>
                <a:off x="4458686" y="192271"/>
                <a:ext cx="7435048" cy="5926035"/>
                <a:chOff x="4458686" y="192271"/>
                <a:chExt cx="7435048" cy="5926035"/>
              </a:xfrm>
            </p:grpSpPr>
            <p:sp>
              <p:nvSpPr>
                <p:cNvPr id="36" name="Leveä kaari 35">
                  <a:extLst>
                    <a:ext uri="{FF2B5EF4-FFF2-40B4-BE49-F238E27FC236}">
                      <a16:creationId xmlns:a16="http://schemas.microsoft.com/office/drawing/2014/main" id="{5AD7A0B6-61F5-4E56-99DC-F5D0462CA23C}"/>
                    </a:ext>
                  </a:extLst>
                </p:cNvPr>
                <p:cNvSpPr/>
                <p:nvPr/>
              </p:nvSpPr>
              <p:spPr>
                <a:xfrm>
                  <a:off x="5081942" y="1327812"/>
                  <a:ext cx="4167238" cy="4167238"/>
                </a:xfrm>
                <a:prstGeom prst="blockArc">
                  <a:avLst>
                    <a:gd name="adj1" fmla="val 5400000"/>
                    <a:gd name="adj2" fmla="val 10800000"/>
                    <a:gd name="adj3" fmla="val 4642"/>
                  </a:avLst>
                </a:prstGeom>
                <a:solidFill>
                  <a:schemeClr val="accent1">
                    <a:lumMod val="90000"/>
                    <a:lumOff val="10000"/>
                  </a:schemeClr>
                </a:solidFill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4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grpSp>
              <p:nvGrpSpPr>
                <p:cNvPr id="45" name="Ryhmä 44">
                  <a:extLst>
                    <a:ext uri="{FF2B5EF4-FFF2-40B4-BE49-F238E27FC236}">
                      <a16:creationId xmlns:a16="http://schemas.microsoft.com/office/drawing/2014/main" id="{A99428E7-502A-4AA4-A6C8-F74E2CE3389D}"/>
                    </a:ext>
                  </a:extLst>
                </p:cNvPr>
                <p:cNvGrpSpPr/>
                <p:nvPr/>
              </p:nvGrpSpPr>
              <p:grpSpPr>
                <a:xfrm>
                  <a:off x="4458686" y="192271"/>
                  <a:ext cx="7435048" cy="5926035"/>
                  <a:chOff x="4458686" y="192271"/>
                  <a:chExt cx="7435048" cy="5926035"/>
                </a:xfrm>
              </p:grpSpPr>
              <p:sp>
                <p:nvSpPr>
                  <p:cNvPr id="38" name="Leveä kaari 37">
                    <a:extLst>
                      <a:ext uri="{FF2B5EF4-FFF2-40B4-BE49-F238E27FC236}">
                        <a16:creationId xmlns:a16="http://schemas.microsoft.com/office/drawing/2014/main" id="{1FA8375B-7A0D-47C3-B91E-54A01C7FFE0D}"/>
                      </a:ext>
                    </a:extLst>
                  </p:cNvPr>
                  <p:cNvSpPr/>
                  <p:nvPr/>
                </p:nvSpPr>
                <p:spPr>
                  <a:xfrm>
                    <a:off x="5081942" y="1327812"/>
                    <a:ext cx="4167238" cy="4167238"/>
                  </a:xfrm>
                  <a:prstGeom prst="blockArc">
                    <a:avLst>
                      <a:gd name="adj1" fmla="val 16200000"/>
                      <a:gd name="adj2" fmla="val 0"/>
                      <a:gd name="adj3" fmla="val 4642"/>
                    </a:avLst>
                  </a:prstGeom>
                  <a:solidFill>
                    <a:schemeClr val="accent1">
                      <a:lumMod val="90000"/>
                      <a:lumOff val="10000"/>
                    </a:schemeClr>
                  </a:solidFill>
                </p:spPr>
                <p:style>
                  <a:lnRef idx="0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0">
                    <a:schemeClr val="accent2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40" name="Vapaamuotoinen: Muoto 39">
                    <a:extLst>
                      <a:ext uri="{FF2B5EF4-FFF2-40B4-BE49-F238E27FC236}">
                        <a16:creationId xmlns:a16="http://schemas.microsoft.com/office/drawing/2014/main" id="{BC318767-1E40-4661-85E2-855BCD51F895}"/>
                      </a:ext>
                    </a:extLst>
                  </p:cNvPr>
                  <p:cNvSpPr/>
                  <p:nvPr/>
                </p:nvSpPr>
                <p:spPr>
                  <a:xfrm>
                    <a:off x="6493950" y="704556"/>
                    <a:ext cx="1343223" cy="1343223"/>
                  </a:xfrm>
                  <a:custGeom>
                    <a:avLst/>
                    <a:gdLst>
                      <a:gd name="connsiteX0" fmla="*/ 0 w 1343223"/>
                      <a:gd name="connsiteY0" fmla="*/ 671612 h 1343223"/>
                      <a:gd name="connsiteX1" fmla="*/ 671612 w 1343223"/>
                      <a:gd name="connsiteY1" fmla="*/ 0 h 1343223"/>
                      <a:gd name="connsiteX2" fmla="*/ 1343224 w 1343223"/>
                      <a:gd name="connsiteY2" fmla="*/ 671612 h 1343223"/>
                      <a:gd name="connsiteX3" fmla="*/ 671612 w 1343223"/>
                      <a:gd name="connsiteY3" fmla="*/ 1343224 h 1343223"/>
                      <a:gd name="connsiteX4" fmla="*/ 0 w 1343223"/>
                      <a:gd name="connsiteY4" fmla="*/ 671612 h 134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3223" h="1343223">
                        <a:moveTo>
                          <a:pt x="0" y="671612"/>
                        </a:moveTo>
                        <a:cubicBezTo>
                          <a:pt x="0" y="300691"/>
                          <a:pt x="300691" y="0"/>
                          <a:pt x="671612" y="0"/>
                        </a:cubicBezTo>
                        <a:cubicBezTo>
                          <a:pt x="1042533" y="0"/>
                          <a:pt x="1343224" y="300691"/>
                          <a:pt x="1343224" y="671612"/>
                        </a:cubicBezTo>
                        <a:cubicBezTo>
                          <a:pt x="1343224" y="1042533"/>
                          <a:pt x="1042533" y="1343224"/>
                          <a:pt x="671612" y="1343224"/>
                        </a:cubicBezTo>
                        <a:cubicBezTo>
                          <a:pt x="300691" y="1343224"/>
                          <a:pt x="0" y="1042533"/>
                          <a:pt x="0" y="67161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90000"/>
                      <a:lumOff val="10000"/>
                    </a:schemeClr>
                  </a:solidFill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0">
                    <a:schemeClr val="accent2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214490" tIns="214490" rIns="214490" bIns="214490" numCol="1" spcCol="1270" anchor="ctr" anchorCtr="0">
                    <a:noAutofit/>
                  </a:bodyPr>
                  <a:lstStyle/>
                  <a:p>
                    <a:pPr marL="0" lvl="0" indent="0" algn="ctr" defTabSz="6223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buNone/>
                    </a:pPr>
                    <a:r>
                      <a:rPr lang="fi-FI" sz="1400" kern="1200" dirty="0"/>
                      <a:t>Open </a:t>
                    </a:r>
                    <a:r>
                      <a:rPr lang="fi-FI" sz="1400" kern="1200" dirty="0" err="1"/>
                      <a:t>research</a:t>
                    </a:r>
                    <a:r>
                      <a:rPr lang="fi-FI" sz="1400" kern="1200" dirty="0"/>
                      <a:t> </a:t>
                    </a:r>
                    <a:r>
                      <a:rPr lang="fi-FI" sz="1400" kern="1200" dirty="0" err="1"/>
                      <a:t>community</a:t>
                    </a:r>
                    <a:endParaRPr lang="fi-FI" sz="1400" kern="1200" dirty="0"/>
                  </a:p>
                </p:txBody>
              </p:sp>
              <p:sp>
                <p:nvSpPr>
                  <p:cNvPr id="41" name="Vapaamuotoinen: Muoto 40">
                    <a:extLst>
                      <a:ext uri="{FF2B5EF4-FFF2-40B4-BE49-F238E27FC236}">
                        <a16:creationId xmlns:a16="http://schemas.microsoft.com/office/drawing/2014/main" id="{1FB3EA1B-FDA0-4D64-9102-2F6136FDA4C9}"/>
                      </a:ext>
                    </a:extLst>
                  </p:cNvPr>
                  <p:cNvSpPr/>
                  <p:nvPr/>
                </p:nvSpPr>
                <p:spPr>
                  <a:xfrm>
                    <a:off x="8529213" y="2739819"/>
                    <a:ext cx="1343223" cy="1343223"/>
                  </a:xfrm>
                  <a:custGeom>
                    <a:avLst/>
                    <a:gdLst>
                      <a:gd name="connsiteX0" fmla="*/ 0 w 1343223"/>
                      <a:gd name="connsiteY0" fmla="*/ 671612 h 1343223"/>
                      <a:gd name="connsiteX1" fmla="*/ 671612 w 1343223"/>
                      <a:gd name="connsiteY1" fmla="*/ 0 h 1343223"/>
                      <a:gd name="connsiteX2" fmla="*/ 1343224 w 1343223"/>
                      <a:gd name="connsiteY2" fmla="*/ 671612 h 1343223"/>
                      <a:gd name="connsiteX3" fmla="*/ 671612 w 1343223"/>
                      <a:gd name="connsiteY3" fmla="*/ 1343224 h 1343223"/>
                      <a:gd name="connsiteX4" fmla="*/ 0 w 1343223"/>
                      <a:gd name="connsiteY4" fmla="*/ 671612 h 134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3223" h="1343223">
                        <a:moveTo>
                          <a:pt x="0" y="671612"/>
                        </a:moveTo>
                        <a:cubicBezTo>
                          <a:pt x="0" y="300691"/>
                          <a:pt x="300691" y="0"/>
                          <a:pt x="671612" y="0"/>
                        </a:cubicBezTo>
                        <a:cubicBezTo>
                          <a:pt x="1042533" y="0"/>
                          <a:pt x="1343224" y="300691"/>
                          <a:pt x="1343224" y="671612"/>
                        </a:cubicBezTo>
                        <a:cubicBezTo>
                          <a:pt x="1343224" y="1042533"/>
                          <a:pt x="1042533" y="1343224"/>
                          <a:pt x="671612" y="1343224"/>
                        </a:cubicBezTo>
                        <a:cubicBezTo>
                          <a:pt x="300691" y="1343224"/>
                          <a:pt x="0" y="1042533"/>
                          <a:pt x="0" y="67161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90000"/>
                      <a:lumOff val="10000"/>
                    </a:schemeClr>
                  </a:solidFill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0">
                    <a:schemeClr val="accent3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227190" tIns="227190" rIns="227190" bIns="227190" numCol="1" spcCol="1270" anchor="ctr" anchorCtr="0">
                    <a:noAutofit/>
                  </a:bodyPr>
                  <a:lstStyle/>
                  <a:p>
                    <a:pPr marL="0" lvl="0" indent="0" algn="ctr" defTabSz="10668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buNone/>
                    </a:pPr>
                    <a:r>
                      <a:rPr lang="fi-FI" sz="2400" kern="1200" dirty="0"/>
                      <a:t>Open data</a:t>
                    </a:r>
                  </a:p>
                </p:txBody>
              </p:sp>
              <p:sp>
                <p:nvSpPr>
                  <p:cNvPr id="42" name="Vapaamuotoinen: Muoto 41">
                    <a:extLst>
                      <a:ext uri="{FF2B5EF4-FFF2-40B4-BE49-F238E27FC236}">
                        <a16:creationId xmlns:a16="http://schemas.microsoft.com/office/drawing/2014/main" id="{50F60E02-5DA2-4852-93EA-57AEE740B025}"/>
                      </a:ext>
                    </a:extLst>
                  </p:cNvPr>
                  <p:cNvSpPr/>
                  <p:nvPr/>
                </p:nvSpPr>
                <p:spPr>
                  <a:xfrm>
                    <a:off x="6493950" y="4775083"/>
                    <a:ext cx="1343223" cy="1343223"/>
                  </a:xfrm>
                  <a:custGeom>
                    <a:avLst/>
                    <a:gdLst>
                      <a:gd name="connsiteX0" fmla="*/ 0 w 1343223"/>
                      <a:gd name="connsiteY0" fmla="*/ 671612 h 1343223"/>
                      <a:gd name="connsiteX1" fmla="*/ 671612 w 1343223"/>
                      <a:gd name="connsiteY1" fmla="*/ 0 h 1343223"/>
                      <a:gd name="connsiteX2" fmla="*/ 1343224 w 1343223"/>
                      <a:gd name="connsiteY2" fmla="*/ 671612 h 1343223"/>
                      <a:gd name="connsiteX3" fmla="*/ 671612 w 1343223"/>
                      <a:gd name="connsiteY3" fmla="*/ 1343224 h 1343223"/>
                      <a:gd name="connsiteX4" fmla="*/ 0 w 1343223"/>
                      <a:gd name="connsiteY4" fmla="*/ 671612 h 134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3223" h="1343223">
                        <a:moveTo>
                          <a:pt x="0" y="671612"/>
                        </a:moveTo>
                        <a:cubicBezTo>
                          <a:pt x="0" y="300691"/>
                          <a:pt x="300691" y="0"/>
                          <a:pt x="671612" y="0"/>
                        </a:cubicBezTo>
                        <a:cubicBezTo>
                          <a:pt x="1042533" y="0"/>
                          <a:pt x="1343224" y="300691"/>
                          <a:pt x="1343224" y="671612"/>
                        </a:cubicBezTo>
                        <a:cubicBezTo>
                          <a:pt x="1343224" y="1042533"/>
                          <a:pt x="1042533" y="1343224"/>
                          <a:pt x="671612" y="1343224"/>
                        </a:cubicBezTo>
                        <a:cubicBezTo>
                          <a:pt x="300691" y="1343224"/>
                          <a:pt x="0" y="1042533"/>
                          <a:pt x="0" y="67161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90000"/>
                      <a:lumOff val="10000"/>
                    </a:schemeClr>
                  </a:solidFill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0">
                    <a:schemeClr val="accent4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219570" tIns="219570" rIns="219570" bIns="219570" numCol="1" spcCol="1270" anchor="ctr" anchorCtr="0">
                    <a:noAutofit/>
                  </a:bodyPr>
                  <a:lstStyle/>
                  <a:p>
                    <a:pPr marL="0" lvl="0" indent="0" algn="ctr" defTabSz="8001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buNone/>
                    </a:pPr>
                    <a:r>
                      <a:rPr lang="fi-FI" sz="1800" kern="1200" dirty="0"/>
                      <a:t>Open </a:t>
                    </a:r>
                    <a:r>
                      <a:rPr lang="fi-FI" sz="1800" kern="1200" dirty="0" err="1"/>
                      <a:t>learning</a:t>
                    </a:r>
                    <a:endParaRPr lang="fi-FI" sz="1800" kern="1200" dirty="0"/>
                  </a:p>
                </p:txBody>
              </p:sp>
              <p:sp>
                <p:nvSpPr>
                  <p:cNvPr id="43" name="Vapaamuotoinen: Muoto 42">
                    <a:extLst>
                      <a:ext uri="{FF2B5EF4-FFF2-40B4-BE49-F238E27FC236}">
                        <a16:creationId xmlns:a16="http://schemas.microsoft.com/office/drawing/2014/main" id="{A5C6631D-855D-4EE8-BC1D-5D8EA8568411}"/>
                      </a:ext>
                    </a:extLst>
                  </p:cNvPr>
                  <p:cNvSpPr/>
                  <p:nvPr/>
                </p:nvSpPr>
                <p:spPr>
                  <a:xfrm>
                    <a:off x="4458686" y="2739819"/>
                    <a:ext cx="1343223" cy="1343223"/>
                  </a:xfrm>
                  <a:custGeom>
                    <a:avLst/>
                    <a:gdLst>
                      <a:gd name="connsiteX0" fmla="*/ 0 w 1343223"/>
                      <a:gd name="connsiteY0" fmla="*/ 671612 h 1343223"/>
                      <a:gd name="connsiteX1" fmla="*/ 671612 w 1343223"/>
                      <a:gd name="connsiteY1" fmla="*/ 0 h 1343223"/>
                      <a:gd name="connsiteX2" fmla="*/ 1343224 w 1343223"/>
                      <a:gd name="connsiteY2" fmla="*/ 671612 h 1343223"/>
                      <a:gd name="connsiteX3" fmla="*/ 671612 w 1343223"/>
                      <a:gd name="connsiteY3" fmla="*/ 1343224 h 1343223"/>
                      <a:gd name="connsiteX4" fmla="*/ 0 w 1343223"/>
                      <a:gd name="connsiteY4" fmla="*/ 671612 h 134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3223" h="1343223">
                        <a:moveTo>
                          <a:pt x="0" y="671612"/>
                        </a:moveTo>
                        <a:cubicBezTo>
                          <a:pt x="0" y="300691"/>
                          <a:pt x="300691" y="0"/>
                          <a:pt x="671612" y="0"/>
                        </a:cubicBezTo>
                        <a:cubicBezTo>
                          <a:pt x="1042533" y="0"/>
                          <a:pt x="1343224" y="300691"/>
                          <a:pt x="1343224" y="671612"/>
                        </a:cubicBezTo>
                        <a:cubicBezTo>
                          <a:pt x="1343224" y="1042533"/>
                          <a:pt x="1042533" y="1343224"/>
                          <a:pt x="671612" y="1343224"/>
                        </a:cubicBezTo>
                        <a:cubicBezTo>
                          <a:pt x="300691" y="1343224"/>
                          <a:pt x="0" y="1042533"/>
                          <a:pt x="0" y="67161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90000"/>
                      <a:lumOff val="10000"/>
                    </a:schemeClr>
                  </a:solidFill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0">
                    <a:schemeClr val="accent5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222110" tIns="222110" rIns="222110" bIns="222110" numCol="1" spcCol="1270" anchor="ctr" anchorCtr="0">
                    <a:noAutofit/>
                  </a:bodyPr>
                  <a:lstStyle/>
                  <a:p>
                    <a:pPr marL="0" lvl="0" indent="0" algn="ctr" defTabSz="8890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buNone/>
                    </a:pPr>
                    <a:r>
                      <a:rPr lang="fi-FI" sz="2000" kern="1200" dirty="0"/>
                      <a:t>Open Access</a:t>
                    </a:r>
                  </a:p>
                </p:txBody>
              </p:sp>
              <p:sp>
                <p:nvSpPr>
                  <p:cNvPr id="22" name="Nuoli: Vasen-oikea 21">
                    <a:extLst>
                      <a:ext uri="{FF2B5EF4-FFF2-40B4-BE49-F238E27FC236}">
                        <a16:creationId xmlns:a16="http://schemas.microsoft.com/office/drawing/2014/main" id="{EBED804A-E041-480E-9D06-29B480E04CB2}"/>
                      </a:ext>
                    </a:extLst>
                  </p:cNvPr>
                  <p:cNvSpPr/>
                  <p:nvPr/>
                </p:nvSpPr>
                <p:spPr>
                  <a:xfrm>
                    <a:off x="5715615" y="3243690"/>
                    <a:ext cx="608392" cy="379723"/>
                  </a:xfrm>
                  <a:prstGeom prst="leftRightArrow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i-FI"/>
                  </a:p>
                </p:txBody>
              </p:sp>
              <p:sp>
                <p:nvSpPr>
                  <p:cNvPr id="23" name="Nuoli: Vasen-oikea 22">
                    <a:extLst>
                      <a:ext uri="{FF2B5EF4-FFF2-40B4-BE49-F238E27FC236}">
                        <a16:creationId xmlns:a16="http://schemas.microsoft.com/office/drawing/2014/main" id="{B1411F9D-C0BD-46EE-982C-0DBBADC0D787}"/>
                      </a:ext>
                    </a:extLst>
                  </p:cNvPr>
                  <p:cNvSpPr/>
                  <p:nvPr/>
                </p:nvSpPr>
                <p:spPr>
                  <a:xfrm>
                    <a:off x="8048833" y="3243319"/>
                    <a:ext cx="608392" cy="379723"/>
                  </a:xfrm>
                  <a:prstGeom prst="leftRightArrow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i-FI"/>
                  </a:p>
                </p:txBody>
              </p:sp>
              <p:sp>
                <p:nvSpPr>
                  <p:cNvPr id="24" name="Nuoli: Vasen-oikea 23">
                    <a:extLst>
                      <a:ext uri="{FF2B5EF4-FFF2-40B4-BE49-F238E27FC236}">
                        <a16:creationId xmlns:a16="http://schemas.microsoft.com/office/drawing/2014/main" id="{C2A46757-DE68-4AB0-A397-06A15B3D199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861365" y="2040561"/>
                    <a:ext cx="608392" cy="379723"/>
                  </a:xfrm>
                  <a:prstGeom prst="leftRightArrow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i-FI"/>
                  </a:p>
                </p:txBody>
              </p:sp>
              <p:sp>
                <p:nvSpPr>
                  <p:cNvPr id="25" name="Nuoli: Vasen-oikea 24">
                    <a:extLst>
                      <a:ext uri="{FF2B5EF4-FFF2-40B4-BE49-F238E27FC236}">
                        <a16:creationId xmlns:a16="http://schemas.microsoft.com/office/drawing/2014/main" id="{1335ECAE-5D98-4D85-94C4-99F71CA2972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861365" y="4376757"/>
                    <a:ext cx="608392" cy="379723"/>
                  </a:xfrm>
                  <a:prstGeom prst="leftRightArrow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i-FI"/>
                  </a:p>
                </p:txBody>
              </p:sp>
              <p:grpSp>
                <p:nvGrpSpPr>
                  <p:cNvPr id="28" name="Ryhmä 27">
                    <a:extLst>
                      <a:ext uri="{FF2B5EF4-FFF2-40B4-BE49-F238E27FC236}">
                        <a16:creationId xmlns:a16="http://schemas.microsoft.com/office/drawing/2014/main" id="{FC739AFD-B0A9-4CA7-ACC0-EA4DF00F3349}"/>
                      </a:ext>
                    </a:extLst>
                  </p:cNvPr>
                  <p:cNvGrpSpPr/>
                  <p:nvPr/>
                </p:nvGrpSpPr>
                <p:grpSpPr>
                  <a:xfrm>
                    <a:off x="8608232" y="192271"/>
                    <a:ext cx="3285502" cy="1763304"/>
                    <a:chOff x="8608232" y="192271"/>
                    <a:chExt cx="3285502" cy="1763304"/>
                  </a:xfrm>
                </p:grpSpPr>
                <p:sp>
                  <p:nvSpPr>
                    <p:cNvPr id="29" name="Suorakulmio: Pyöristetyt kulmat 28">
                      <a:extLst>
                        <a:ext uri="{FF2B5EF4-FFF2-40B4-BE49-F238E27FC236}">
                          <a16:creationId xmlns:a16="http://schemas.microsoft.com/office/drawing/2014/main" id="{28C58219-5F6F-495E-979D-8DA5395D75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5789" y="192271"/>
                      <a:ext cx="2557945" cy="1510390"/>
                    </a:xfrm>
                    <a:prstGeom prst="roundRect">
                      <a:avLst/>
                    </a:prstGeom>
                    <a:solidFill>
                      <a:schemeClr val="accent1">
                        <a:lumMod val="90000"/>
                        <a:lumOff val="1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fi-FI" sz="1786" dirty="0" err="1"/>
                        <a:t>Expert</a:t>
                      </a:r>
                      <a:r>
                        <a:rPr lang="fi-FI" sz="1786" dirty="0"/>
                        <a:t> </a:t>
                      </a:r>
                      <a:r>
                        <a:rPr lang="fi-FI" sz="1786" dirty="0" err="1"/>
                        <a:t>Panels</a:t>
                      </a:r>
                      <a:r>
                        <a:rPr lang="fi-FI" sz="1786" dirty="0"/>
                        <a:t> – </a:t>
                      </a:r>
                      <a:r>
                        <a:rPr lang="fi-FI" sz="1786" dirty="0" err="1"/>
                        <a:t>overseeing</a:t>
                      </a:r>
                      <a:r>
                        <a:rPr lang="fi-FI" sz="1786" dirty="0"/>
                        <a:t> </a:t>
                      </a:r>
                      <a:r>
                        <a:rPr lang="fi-FI" sz="1786" dirty="0" err="1"/>
                        <a:t>thematic</a:t>
                      </a:r>
                      <a:r>
                        <a:rPr lang="fi-FI" sz="1786" dirty="0"/>
                        <a:t> </a:t>
                      </a:r>
                      <a:r>
                        <a:rPr lang="fi-FI" sz="1786" dirty="0" err="1"/>
                        <a:t>issues</a:t>
                      </a:r>
                      <a:r>
                        <a:rPr lang="fi-FI" sz="1786" dirty="0"/>
                        <a:t> and </a:t>
                      </a:r>
                      <a:r>
                        <a:rPr lang="fi-FI" sz="1786" dirty="0" err="1"/>
                        <a:t>supporting</a:t>
                      </a:r>
                      <a:r>
                        <a:rPr lang="fi-FI" sz="1786" dirty="0"/>
                        <a:t> </a:t>
                      </a:r>
                      <a:r>
                        <a:rPr lang="fi-FI" sz="1786" dirty="0" err="1"/>
                        <a:t>Steering</a:t>
                      </a:r>
                      <a:r>
                        <a:rPr lang="fi-FI" sz="1786" dirty="0"/>
                        <a:t> </a:t>
                      </a:r>
                      <a:r>
                        <a:rPr lang="fi-FI" sz="1786" dirty="0" err="1"/>
                        <a:t>group</a:t>
                      </a:r>
                      <a:endParaRPr lang="fi-FI" sz="1786" dirty="0"/>
                    </a:p>
                  </p:txBody>
                </p:sp>
                <p:cxnSp>
                  <p:nvCxnSpPr>
                    <p:cNvPr id="30" name="Suora nuoliyhdysviiva 29">
                      <a:extLst>
                        <a:ext uri="{FF2B5EF4-FFF2-40B4-BE49-F238E27FC236}">
                          <a16:creationId xmlns:a16="http://schemas.microsoft.com/office/drawing/2014/main" id="{9647456D-557B-4651-814D-8469113560D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608232" y="1245001"/>
                      <a:ext cx="727557" cy="710574"/>
                    </a:xfrm>
                    <a:prstGeom prst="straightConnector1">
                      <a:avLst/>
                    </a:prstGeom>
                    <a:ln w="114300">
                      <a:solidFill>
                        <a:schemeClr val="accent1">
                          <a:lumMod val="90000"/>
                          <a:lumOff val="1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</p:grpSp>
      <p:grpSp>
        <p:nvGrpSpPr>
          <p:cNvPr id="46" name="Ryhmä 45">
            <a:extLst>
              <a:ext uri="{FF2B5EF4-FFF2-40B4-BE49-F238E27FC236}">
                <a16:creationId xmlns:a16="http://schemas.microsoft.com/office/drawing/2014/main" id="{FECF19FA-1C86-46C1-BF99-A12E31489392}"/>
              </a:ext>
            </a:extLst>
          </p:cNvPr>
          <p:cNvGrpSpPr/>
          <p:nvPr/>
        </p:nvGrpSpPr>
        <p:grpSpPr>
          <a:xfrm>
            <a:off x="877814" y="-185947"/>
            <a:ext cx="10941000" cy="7168935"/>
            <a:chOff x="877814" y="-185947"/>
            <a:chExt cx="10941000" cy="7168935"/>
          </a:xfrm>
        </p:grpSpPr>
        <p:sp>
          <p:nvSpPr>
            <p:cNvPr id="8" name="Oval 17">
              <a:extLst>
                <a:ext uri="{FF2B5EF4-FFF2-40B4-BE49-F238E27FC236}">
                  <a16:creationId xmlns:a16="http://schemas.microsoft.com/office/drawing/2014/main" id="{A1A46FB3-F6D0-4CEF-8B16-167D98245BA9}"/>
                </a:ext>
              </a:extLst>
            </p:cNvPr>
            <p:cNvSpPr/>
            <p:nvPr/>
          </p:nvSpPr>
          <p:spPr>
            <a:xfrm>
              <a:off x="5515528" y="226659"/>
              <a:ext cx="1216783" cy="1157192"/>
            </a:xfrm>
            <a:prstGeom prst="ellipse">
              <a:avLst/>
            </a:prstGeom>
            <a:solidFill>
              <a:srgbClr val="009D7D"/>
            </a:solidFill>
            <a:ln>
              <a:solidFill>
                <a:srgbClr val="009D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INDICA-TORS AND METRICS</a:t>
              </a:r>
            </a:p>
          </p:txBody>
        </p:sp>
        <p:sp>
          <p:nvSpPr>
            <p:cNvPr id="9" name="Oval 17">
              <a:extLst>
                <a:ext uri="{FF2B5EF4-FFF2-40B4-BE49-F238E27FC236}">
                  <a16:creationId xmlns:a16="http://schemas.microsoft.com/office/drawing/2014/main" id="{83EC43D5-CC41-4F49-BD54-D05F22D34A82}"/>
                </a:ext>
              </a:extLst>
            </p:cNvPr>
            <p:cNvSpPr/>
            <p:nvPr/>
          </p:nvSpPr>
          <p:spPr>
            <a:xfrm>
              <a:off x="7559064" y="5317798"/>
              <a:ext cx="1216783" cy="1157192"/>
            </a:xfrm>
            <a:prstGeom prst="ellipse">
              <a:avLst/>
            </a:prstGeom>
            <a:solidFill>
              <a:srgbClr val="009D7D"/>
            </a:solidFill>
            <a:ln>
              <a:solidFill>
                <a:srgbClr val="009D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OPEN LEARNING PLATFORM</a:t>
              </a:r>
            </a:p>
          </p:txBody>
        </p:sp>
        <p:sp>
          <p:nvSpPr>
            <p:cNvPr id="10" name="Oval 14">
              <a:extLst>
                <a:ext uri="{FF2B5EF4-FFF2-40B4-BE49-F238E27FC236}">
                  <a16:creationId xmlns:a16="http://schemas.microsoft.com/office/drawing/2014/main" id="{9F9E8A86-76B5-42AE-B51C-E1D18AA340E3}"/>
                </a:ext>
              </a:extLst>
            </p:cNvPr>
            <p:cNvSpPr/>
            <p:nvPr/>
          </p:nvSpPr>
          <p:spPr>
            <a:xfrm>
              <a:off x="7545566" y="121372"/>
              <a:ext cx="1230281" cy="1190538"/>
            </a:xfrm>
            <a:prstGeom prst="ellipse">
              <a:avLst/>
            </a:prstGeom>
            <a:solidFill>
              <a:srgbClr val="009D7D"/>
            </a:solidFill>
            <a:ln>
              <a:solidFill>
                <a:srgbClr val="009D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CITIZEN SCIENCE</a:t>
              </a:r>
            </a:p>
          </p:txBody>
        </p:sp>
        <p:sp>
          <p:nvSpPr>
            <p:cNvPr id="11" name="Oval 17">
              <a:extLst>
                <a:ext uri="{FF2B5EF4-FFF2-40B4-BE49-F238E27FC236}">
                  <a16:creationId xmlns:a16="http://schemas.microsoft.com/office/drawing/2014/main" id="{26436D4A-CBCD-453A-BB09-8BE6F5185DBE}"/>
                </a:ext>
              </a:extLst>
            </p:cNvPr>
            <p:cNvSpPr/>
            <p:nvPr/>
          </p:nvSpPr>
          <p:spPr>
            <a:xfrm>
              <a:off x="5487608" y="5317798"/>
              <a:ext cx="1216783" cy="1157192"/>
            </a:xfrm>
            <a:prstGeom prst="ellipse">
              <a:avLst/>
            </a:prstGeom>
            <a:solidFill>
              <a:srgbClr val="009D7D"/>
            </a:solidFill>
            <a:ln>
              <a:solidFill>
                <a:srgbClr val="009D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LIFELONG LEARNING</a:t>
              </a:r>
            </a:p>
          </p:txBody>
        </p:sp>
        <p:sp>
          <p:nvSpPr>
            <p:cNvPr id="12" name="Oval 17">
              <a:extLst>
                <a:ext uri="{FF2B5EF4-FFF2-40B4-BE49-F238E27FC236}">
                  <a16:creationId xmlns:a16="http://schemas.microsoft.com/office/drawing/2014/main" id="{B7064AD5-4B0C-45F0-9F11-6B3C5E7A6125}"/>
                </a:ext>
              </a:extLst>
            </p:cNvPr>
            <p:cNvSpPr/>
            <p:nvPr/>
          </p:nvSpPr>
          <p:spPr>
            <a:xfrm>
              <a:off x="6557169" y="5825796"/>
              <a:ext cx="1299954" cy="1157192"/>
            </a:xfrm>
            <a:prstGeom prst="ellipse">
              <a:avLst/>
            </a:prstGeom>
            <a:solidFill>
              <a:srgbClr val="009D7D"/>
            </a:solidFill>
            <a:ln>
              <a:solidFill>
                <a:srgbClr val="009D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" dirty="0">
                  <a:solidFill>
                    <a:schemeClr val="bg1"/>
                  </a:solidFill>
                </a:rPr>
                <a:t>SCIENCE EDUCATION</a:t>
              </a:r>
            </a:p>
          </p:txBody>
        </p:sp>
        <p:sp>
          <p:nvSpPr>
            <p:cNvPr id="13" name="Oval 16">
              <a:extLst>
                <a:ext uri="{FF2B5EF4-FFF2-40B4-BE49-F238E27FC236}">
                  <a16:creationId xmlns:a16="http://schemas.microsoft.com/office/drawing/2014/main" id="{7FE197EB-74C7-40C6-8BAA-16C58C681E29}"/>
                </a:ext>
              </a:extLst>
            </p:cNvPr>
            <p:cNvSpPr/>
            <p:nvPr/>
          </p:nvSpPr>
          <p:spPr>
            <a:xfrm>
              <a:off x="6481271" y="-185947"/>
              <a:ext cx="1204092" cy="1157192"/>
            </a:xfrm>
            <a:prstGeom prst="ellipse">
              <a:avLst/>
            </a:prstGeom>
            <a:solidFill>
              <a:srgbClr val="009D7D"/>
            </a:solidFill>
            <a:ln>
              <a:solidFill>
                <a:srgbClr val="009D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REWARDS AND MERIT</a:t>
              </a:r>
            </a:p>
          </p:txBody>
        </p:sp>
        <p:sp>
          <p:nvSpPr>
            <p:cNvPr id="15" name="Oval 25">
              <a:extLst>
                <a:ext uri="{FF2B5EF4-FFF2-40B4-BE49-F238E27FC236}">
                  <a16:creationId xmlns:a16="http://schemas.microsoft.com/office/drawing/2014/main" id="{35362B18-5946-4F59-9EF6-1DAB9DF5E0CD}"/>
                </a:ext>
              </a:extLst>
            </p:cNvPr>
            <p:cNvSpPr/>
            <p:nvPr/>
          </p:nvSpPr>
          <p:spPr>
            <a:xfrm>
              <a:off x="10454109" y="2028383"/>
              <a:ext cx="1265512" cy="1139141"/>
            </a:xfrm>
            <a:prstGeom prst="ellipse">
              <a:avLst/>
            </a:prstGeom>
            <a:solidFill>
              <a:srgbClr val="009D7D"/>
            </a:solidFill>
            <a:ln>
              <a:solidFill>
                <a:srgbClr val="009D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FAIRDATA</a:t>
              </a: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A872892B-90AA-4176-ACF6-95F897B06CC7}"/>
                </a:ext>
              </a:extLst>
            </p:cNvPr>
            <p:cNvSpPr/>
            <p:nvPr/>
          </p:nvSpPr>
          <p:spPr>
            <a:xfrm>
              <a:off x="9408064" y="3781828"/>
              <a:ext cx="1337664" cy="1149011"/>
            </a:xfrm>
            <a:prstGeom prst="ellipse">
              <a:avLst/>
            </a:prstGeom>
            <a:solidFill>
              <a:srgbClr val="009D7D"/>
            </a:solidFill>
            <a:ln>
              <a:solidFill>
                <a:srgbClr val="009D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DATA CITATIONS</a:t>
              </a:r>
            </a:p>
          </p:txBody>
        </p:sp>
        <p:sp>
          <p:nvSpPr>
            <p:cNvPr id="17" name="Oval 26">
              <a:extLst>
                <a:ext uri="{FF2B5EF4-FFF2-40B4-BE49-F238E27FC236}">
                  <a16:creationId xmlns:a16="http://schemas.microsoft.com/office/drawing/2014/main" id="{8D1FC365-20AA-4619-887F-4BF4F6E133A8}"/>
                </a:ext>
              </a:extLst>
            </p:cNvPr>
            <p:cNvSpPr/>
            <p:nvPr/>
          </p:nvSpPr>
          <p:spPr>
            <a:xfrm>
              <a:off x="9198014" y="1736809"/>
              <a:ext cx="1265512" cy="1111169"/>
            </a:xfrm>
            <a:prstGeom prst="ellipse">
              <a:avLst/>
            </a:prstGeom>
            <a:solidFill>
              <a:srgbClr val="009D7D"/>
            </a:solidFill>
            <a:ln>
              <a:solidFill>
                <a:srgbClr val="009D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JOURNAL DATA POLICY</a:t>
              </a:r>
            </a:p>
          </p:txBody>
        </p:sp>
        <p:sp>
          <p:nvSpPr>
            <p:cNvPr id="18" name="Oval 26">
              <a:extLst>
                <a:ext uri="{FF2B5EF4-FFF2-40B4-BE49-F238E27FC236}">
                  <a16:creationId xmlns:a16="http://schemas.microsoft.com/office/drawing/2014/main" id="{E5739CFA-4D23-4FD8-9CA6-FC08A2076AFA}"/>
                </a:ext>
              </a:extLst>
            </p:cNvPr>
            <p:cNvSpPr/>
            <p:nvPr/>
          </p:nvSpPr>
          <p:spPr>
            <a:xfrm>
              <a:off x="3589218" y="1916970"/>
              <a:ext cx="1265512" cy="1111169"/>
            </a:xfrm>
            <a:prstGeom prst="ellipse">
              <a:avLst/>
            </a:prstGeom>
            <a:solidFill>
              <a:srgbClr val="009D7D"/>
            </a:solidFill>
            <a:ln>
              <a:solidFill>
                <a:srgbClr val="009D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FINNISH JOURNALS</a:t>
              </a:r>
            </a:p>
          </p:txBody>
        </p:sp>
        <p:sp>
          <p:nvSpPr>
            <p:cNvPr id="19" name="Oval 26">
              <a:extLst>
                <a:ext uri="{FF2B5EF4-FFF2-40B4-BE49-F238E27FC236}">
                  <a16:creationId xmlns:a16="http://schemas.microsoft.com/office/drawing/2014/main" id="{624D1487-529D-4913-A4B1-27B387A74AF0}"/>
                </a:ext>
              </a:extLst>
            </p:cNvPr>
            <p:cNvSpPr/>
            <p:nvPr/>
          </p:nvSpPr>
          <p:spPr>
            <a:xfrm>
              <a:off x="3576898" y="3819670"/>
              <a:ext cx="1265512" cy="1111169"/>
            </a:xfrm>
            <a:prstGeom prst="ellipse">
              <a:avLst/>
            </a:prstGeom>
            <a:solidFill>
              <a:srgbClr val="009D7D"/>
            </a:solidFill>
            <a:ln>
              <a:solidFill>
                <a:srgbClr val="009D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PEER REVIEW</a:t>
              </a:r>
            </a:p>
          </p:txBody>
        </p:sp>
        <p:sp>
          <p:nvSpPr>
            <p:cNvPr id="20" name="Oval 26">
              <a:extLst>
                <a:ext uri="{FF2B5EF4-FFF2-40B4-BE49-F238E27FC236}">
                  <a16:creationId xmlns:a16="http://schemas.microsoft.com/office/drawing/2014/main" id="{530382C9-0EB7-4C5B-ABC0-4B3771C22AB5}"/>
                </a:ext>
              </a:extLst>
            </p:cNvPr>
            <p:cNvSpPr/>
            <p:nvPr/>
          </p:nvSpPr>
          <p:spPr>
            <a:xfrm>
              <a:off x="2173484" y="2290937"/>
              <a:ext cx="1265512" cy="1111169"/>
            </a:xfrm>
            <a:prstGeom prst="ellipse">
              <a:avLst/>
            </a:prstGeom>
            <a:solidFill>
              <a:srgbClr val="009D7D"/>
            </a:solidFill>
            <a:ln>
              <a:solidFill>
                <a:srgbClr val="009D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NEW PLATFORM</a:t>
              </a:r>
            </a:p>
          </p:txBody>
        </p:sp>
        <p:sp>
          <p:nvSpPr>
            <p:cNvPr id="21" name="Oval 26">
              <a:extLst>
                <a:ext uri="{FF2B5EF4-FFF2-40B4-BE49-F238E27FC236}">
                  <a16:creationId xmlns:a16="http://schemas.microsoft.com/office/drawing/2014/main" id="{04FE2276-AADA-45D4-87A9-3A3255A7E73D}"/>
                </a:ext>
              </a:extLst>
            </p:cNvPr>
            <p:cNvSpPr/>
            <p:nvPr/>
          </p:nvSpPr>
          <p:spPr>
            <a:xfrm>
              <a:off x="3202102" y="2877968"/>
              <a:ext cx="1265512" cy="1111169"/>
            </a:xfrm>
            <a:prstGeom prst="ellipse">
              <a:avLst/>
            </a:prstGeom>
            <a:solidFill>
              <a:srgbClr val="009D7D"/>
            </a:solidFill>
            <a:ln>
              <a:solidFill>
                <a:srgbClr val="009D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BIG PUBLISHER AGREE-MENTS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31B7199-5580-4FAF-9C90-E948103F7903}"/>
                </a:ext>
              </a:extLst>
            </p:cNvPr>
            <p:cNvSpPr/>
            <p:nvPr/>
          </p:nvSpPr>
          <p:spPr>
            <a:xfrm>
              <a:off x="9714312" y="2748646"/>
              <a:ext cx="1265512" cy="1139141"/>
            </a:xfrm>
            <a:prstGeom prst="ellipse">
              <a:avLst/>
            </a:prstGeom>
            <a:solidFill>
              <a:srgbClr val="009D7D"/>
            </a:solidFill>
            <a:ln>
              <a:solidFill>
                <a:srgbClr val="009D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DATA SERVICES</a:t>
              </a:r>
            </a:p>
          </p:txBody>
        </p:sp>
        <p:sp>
          <p:nvSpPr>
            <p:cNvPr id="27" name="Oval 25">
              <a:extLst>
                <a:ext uri="{FF2B5EF4-FFF2-40B4-BE49-F238E27FC236}">
                  <a16:creationId xmlns:a16="http://schemas.microsoft.com/office/drawing/2014/main" id="{B9714C65-BACB-4592-A91F-25621ED49082}"/>
                </a:ext>
              </a:extLst>
            </p:cNvPr>
            <p:cNvSpPr/>
            <p:nvPr/>
          </p:nvSpPr>
          <p:spPr>
            <a:xfrm>
              <a:off x="10553302" y="3378365"/>
              <a:ext cx="1265512" cy="1139141"/>
            </a:xfrm>
            <a:prstGeom prst="ellipse">
              <a:avLst/>
            </a:prstGeom>
            <a:solidFill>
              <a:srgbClr val="009D7D"/>
            </a:solidFill>
            <a:ln>
              <a:solidFill>
                <a:srgbClr val="009D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DATA IN ORGANI-SATIONS</a:t>
              </a:r>
            </a:p>
          </p:txBody>
        </p:sp>
        <p:sp>
          <p:nvSpPr>
            <p:cNvPr id="31" name="Suorakulmio: Pyöristetyt kulmat 30">
              <a:extLst>
                <a:ext uri="{FF2B5EF4-FFF2-40B4-BE49-F238E27FC236}">
                  <a16:creationId xmlns:a16="http://schemas.microsoft.com/office/drawing/2014/main" id="{70410F0A-2F7B-410F-AED2-6EF1E660C9FC}"/>
                </a:ext>
              </a:extLst>
            </p:cNvPr>
            <p:cNvSpPr/>
            <p:nvPr/>
          </p:nvSpPr>
          <p:spPr>
            <a:xfrm>
              <a:off x="877814" y="5079175"/>
              <a:ext cx="2557945" cy="1510390"/>
            </a:xfrm>
            <a:prstGeom prst="roundRect">
              <a:avLst/>
            </a:prstGeom>
            <a:solidFill>
              <a:srgbClr val="009D7D"/>
            </a:solidFill>
            <a:ln>
              <a:solidFill>
                <a:srgbClr val="009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786" dirty="0" err="1"/>
                <a:t>Fixed</a:t>
              </a:r>
              <a:r>
                <a:rPr lang="fi-FI" sz="1786" dirty="0"/>
                <a:t> </a:t>
              </a:r>
              <a:r>
                <a:rPr lang="fi-FI" sz="1786" dirty="0" err="1"/>
                <a:t>term</a:t>
              </a:r>
              <a:r>
                <a:rPr lang="fi-FI" sz="1786" dirty="0"/>
                <a:t> </a:t>
              </a:r>
              <a:r>
                <a:rPr lang="fi-FI" sz="1786" dirty="0" err="1"/>
                <a:t>working</a:t>
              </a:r>
              <a:r>
                <a:rPr lang="fi-FI" sz="1786" dirty="0"/>
                <a:t> </a:t>
              </a:r>
              <a:r>
                <a:rPr lang="fi-FI" sz="1786" dirty="0" err="1"/>
                <a:t>groups</a:t>
              </a:r>
              <a:r>
                <a:rPr lang="fi-FI" sz="1786" dirty="0"/>
                <a:t> set </a:t>
              </a:r>
              <a:r>
                <a:rPr lang="fi-FI" sz="1786" dirty="0" err="1"/>
                <a:t>by</a:t>
              </a:r>
              <a:r>
                <a:rPr lang="fi-FI" sz="1786" dirty="0"/>
                <a:t> </a:t>
              </a:r>
              <a:r>
                <a:rPr lang="fi-FI" sz="1786" dirty="0" err="1"/>
                <a:t>the</a:t>
              </a:r>
              <a:r>
                <a:rPr lang="fi-FI" sz="1786" dirty="0"/>
                <a:t> </a:t>
              </a:r>
              <a:r>
                <a:rPr lang="fi-FI" sz="1786" dirty="0" err="1"/>
                <a:t>Expert</a:t>
              </a:r>
              <a:r>
                <a:rPr lang="fi-FI" sz="1786" dirty="0"/>
                <a:t> </a:t>
              </a:r>
              <a:r>
                <a:rPr lang="fi-FI" sz="1786" dirty="0" err="1"/>
                <a:t>Panels</a:t>
              </a:r>
              <a:r>
                <a:rPr lang="fi-FI" sz="1786" dirty="0"/>
                <a:t> on </a:t>
              </a:r>
              <a:r>
                <a:rPr lang="fi-FI" sz="1786" dirty="0" err="1"/>
                <a:t>key</a:t>
              </a:r>
              <a:r>
                <a:rPr lang="fi-FI" sz="1786" dirty="0"/>
                <a:t> </a:t>
              </a:r>
              <a:r>
                <a:rPr lang="fi-FI" sz="1786" dirty="0" err="1"/>
                <a:t>issues</a:t>
              </a:r>
              <a:endParaRPr lang="fi-FI" sz="1786" dirty="0"/>
            </a:p>
          </p:txBody>
        </p:sp>
        <p:cxnSp>
          <p:nvCxnSpPr>
            <p:cNvPr id="32" name="Suora nuoliyhdysviiva 31">
              <a:extLst>
                <a:ext uri="{FF2B5EF4-FFF2-40B4-BE49-F238E27FC236}">
                  <a16:creationId xmlns:a16="http://schemas.microsoft.com/office/drawing/2014/main" id="{766F73C7-01DE-48A1-9F91-C41AA70C31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06617" y="3457963"/>
              <a:ext cx="871118" cy="1621212"/>
            </a:xfrm>
            <a:prstGeom prst="straightConnector1">
              <a:avLst/>
            </a:prstGeom>
            <a:ln w="114300">
              <a:solidFill>
                <a:srgbClr val="009D7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Ryhmä 43">
            <a:extLst>
              <a:ext uri="{FF2B5EF4-FFF2-40B4-BE49-F238E27FC236}">
                <a16:creationId xmlns:a16="http://schemas.microsoft.com/office/drawing/2014/main" id="{89C82530-7CEB-4500-82C9-83DE4DD1ED45}"/>
              </a:ext>
            </a:extLst>
          </p:cNvPr>
          <p:cNvGrpSpPr/>
          <p:nvPr/>
        </p:nvGrpSpPr>
        <p:grpSpPr>
          <a:xfrm>
            <a:off x="6206116" y="2451986"/>
            <a:ext cx="5687618" cy="4280215"/>
            <a:chOff x="6206116" y="2451986"/>
            <a:chExt cx="5687618" cy="4280215"/>
          </a:xfrm>
        </p:grpSpPr>
        <p:sp>
          <p:nvSpPr>
            <p:cNvPr id="39" name="Vapaamuotoinen: Muoto 38">
              <a:extLst>
                <a:ext uri="{FF2B5EF4-FFF2-40B4-BE49-F238E27FC236}">
                  <a16:creationId xmlns:a16="http://schemas.microsoft.com/office/drawing/2014/main" id="{A415282C-E048-4DC0-B028-B3D91C776940}"/>
                </a:ext>
              </a:extLst>
            </p:cNvPr>
            <p:cNvSpPr/>
            <p:nvPr/>
          </p:nvSpPr>
          <p:spPr>
            <a:xfrm>
              <a:off x="6206116" y="2451986"/>
              <a:ext cx="1918890" cy="1918890"/>
            </a:xfrm>
            <a:custGeom>
              <a:avLst/>
              <a:gdLst>
                <a:gd name="connsiteX0" fmla="*/ 0 w 1918890"/>
                <a:gd name="connsiteY0" fmla="*/ 959445 h 1918890"/>
                <a:gd name="connsiteX1" fmla="*/ 959445 w 1918890"/>
                <a:gd name="connsiteY1" fmla="*/ 0 h 1918890"/>
                <a:gd name="connsiteX2" fmla="*/ 1918890 w 1918890"/>
                <a:gd name="connsiteY2" fmla="*/ 959445 h 1918890"/>
                <a:gd name="connsiteX3" fmla="*/ 959445 w 1918890"/>
                <a:gd name="connsiteY3" fmla="*/ 1918890 h 1918890"/>
                <a:gd name="connsiteX4" fmla="*/ 0 w 1918890"/>
                <a:gd name="connsiteY4" fmla="*/ 959445 h 1918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8890" h="1918890">
                  <a:moveTo>
                    <a:pt x="0" y="959445"/>
                  </a:moveTo>
                  <a:cubicBezTo>
                    <a:pt x="0" y="429558"/>
                    <a:pt x="429558" y="0"/>
                    <a:pt x="959445" y="0"/>
                  </a:cubicBezTo>
                  <a:cubicBezTo>
                    <a:pt x="1489332" y="0"/>
                    <a:pt x="1918890" y="429558"/>
                    <a:pt x="1918890" y="959445"/>
                  </a:cubicBezTo>
                  <a:cubicBezTo>
                    <a:pt x="1918890" y="1489332"/>
                    <a:pt x="1489332" y="1918890"/>
                    <a:pt x="959445" y="1918890"/>
                  </a:cubicBezTo>
                  <a:cubicBezTo>
                    <a:pt x="429558" y="1918890"/>
                    <a:pt x="0" y="1489332"/>
                    <a:pt x="0" y="959445"/>
                  </a:cubicBezTo>
                  <a:close/>
                </a:path>
              </a:pathLst>
            </a:custGeom>
            <a:solidFill>
              <a:srgbClr val="FC725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5305" tIns="315305" rIns="315305" bIns="315305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i-FI" sz="2700" kern="1200" dirty="0" err="1"/>
                <a:t>Steering</a:t>
              </a:r>
              <a:r>
                <a:rPr lang="fi-FI" sz="2700" kern="1200" dirty="0"/>
                <a:t> </a:t>
              </a:r>
              <a:r>
                <a:rPr lang="fi-FI" sz="2700" kern="1200" dirty="0" err="1"/>
                <a:t>group</a:t>
              </a:r>
              <a:endParaRPr lang="fi-FI" sz="2700" kern="1200" dirty="0"/>
            </a:p>
          </p:txBody>
        </p:sp>
        <p:sp>
          <p:nvSpPr>
            <p:cNvPr id="33" name="Suorakulmio: Pyöristetyt kulmat 32">
              <a:extLst>
                <a:ext uri="{FF2B5EF4-FFF2-40B4-BE49-F238E27FC236}">
                  <a16:creationId xmlns:a16="http://schemas.microsoft.com/office/drawing/2014/main" id="{312FA8E6-5DB0-4E2D-95F9-2FDBC2179AD3}"/>
                </a:ext>
              </a:extLst>
            </p:cNvPr>
            <p:cNvSpPr/>
            <p:nvPr/>
          </p:nvSpPr>
          <p:spPr>
            <a:xfrm>
              <a:off x="9335789" y="5221811"/>
              <a:ext cx="2557945" cy="1510390"/>
            </a:xfrm>
            <a:prstGeom prst="roundRect">
              <a:avLst/>
            </a:prstGeom>
            <a:solidFill>
              <a:srgbClr val="FC725A"/>
            </a:solidFill>
            <a:ln>
              <a:solidFill>
                <a:srgbClr val="FC72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786" dirty="0" err="1"/>
                <a:t>Representatives</a:t>
              </a:r>
              <a:r>
                <a:rPr lang="fi-FI" sz="1786" dirty="0"/>
                <a:t> </a:t>
              </a:r>
              <a:r>
                <a:rPr lang="fi-FI" sz="1786" dirty="0" err="1"/>
                <a:t>from</a:t>
              </a:r>
              <a:r>
                <a:rPr lang="fi-FI" sz="1786" dirty="0"/>
                <a:t> </a:t>
              </a:r>
              <a:r>
                <a:rPr lang="fi-FI" sz="1786" dirty="0" err="1"/>
                <a:t>all</a:t>
              </a:r>
              <a:r>
                <a:rPr lang="fi-FI" sz="1786" dirty="0"/>
                <a:t> </a:t>
              </a:r>
              <a:r>
                <a:rPr lang="fi-FI" sz="1786" dirty="0" err="1"/>
                <a:t>key</a:t>
              </a:r>
              <a:r>
                <a:rPr lang="fi-FI" sz="1786" dirty="0"/>
                <a:t> </a:t>
              </a:r>
              <a:r>
                <a:rPr lang="fi-FI" sz="1786" dirty="0" err="1"/>
                <a:t>research</a:t>
              </a:r>
              <a:r>
                <a:rPr lang="fi-FI" sz="1786" dirty="0"/>
                <a:t> </a:t>
              </a:r>
              <a:r>
                <a:rPr lang="fi-FI" sz="1786" dirty="0" err="1"/>
                <a:t>organisations</a:t>
              </a:r>
              <a:r>
                <a:rPr lang="fi-FI" sz="1786" dirty="0"/>
                <a:t> – </a:t>
              </a:r>
              <a:r>
                <a:rPr lang="fi-FI" sz="1786" dirty="0" err="1"/>
                <a:t>the</a:t>
              </a:r>
              <a:r>
                <a:rPr lang="fi-FI" sz="1786" dirty="0"/>
                <a:t> </a:t>
              </a:r>
              <a:r>
                <a:rPr lang="fi-FI" sz="1786" dirty="0" err="1"/>
                <a:t>decision-making</a:t>
              </a:r>
              <a:r>
                <a:rPr lang="fi-FI" sz="1786" dirty="0"/>
                <a:t> </a:t>
              </a:r>
              <a:r>
                <a:rPr lang="fi-FI" sz="1786" dirty="0" err="1"/>
                <a:t>body</a:t>
              </a:r>
              <a:endParaRPr lang="fi-FI" sz="1786" dirty="0"/>
            </a:p>
          </p:txBody>
        </p:sp>
        <p:cxnSp>
          <p:nvCxnSpPr>
            <p:cNvPr id="34" name="Suora nuoliyhdysviiva 33">
              <a:extLst>
                <a:ext uri="{FF2B5EF4-FFF2-40B4-BE49-F238E27FC236}">
                  <a16:creationId xmlns:a16="http://schemas.microsoft.com/office/drawing/2014/main" id="{6A18EDD9-2985-4A17-AF06-2259D7A5E1D6}"/>
                </a:ext>
              </a:extLst>
            </p:cNvPr>
            <p:cNvCxnSpPr>
              <a:cxnSpLocks/>
            </p:cNvCxnSpPr>
            <p:nvPr/>
          </p:nvCxnSpPr>
          <p:spPr>
            <a:xfrm>
              <a:off x="7822947" y="4117301"/>
              <a:ext cx="1512842" cy="1212974"/>
            </a:xfrm>
            <a:prstGeom prst="straightConnector1">
              <a:avLst/>
            </a:prstGeom>
            <a:ln w="114300">
              <a:solidFill>
                <a:srgbClr val="FC72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02622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480D9F-A02C-49C9-B138-CFA1BCA52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Steering</a:t>
            </a:r>
            <a:r>
              <a:rPr lang="fi-FI" dirty="0"/>
              <a:t> </a:t>
            </a:r>
            <a:r>
              <a:rPr lang="fi-FI" dirty="0" err="1"/>
              <a:t>group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198EEB4-8594-443E-8836-27BE63ABCD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697" y="1295399"/>
            <a:ext cx="9289032" cy="5040908"/>
          </a:xfrm>
        </p:spPr>
        <p:txBody>
          <a:bodyPr/>
          <a:lstStyle/>
          <a:p>
            <a:r>
              <a:rPr lang="fi-FI" dirty="0" err="1"/>
              <a:t>Meets</a:t>
            </a:r>
            <a:r>
              <a:rPr lang="fi-FI" dirty="0"/>
              <a:t> 6 </a:t>
            </a:r>
            <a:r>
              <a:rPr lang="fi-FI" dirty="0" err="1"/>
              <a:t>times</a:t>
            </a:r>
            <a:r>
              <a:rPr lang="fi-FI" dirty="0"/>
              <a:t> a </a:t>
            </a:r>
            <a:r>
              <a:rPr lang="fi-FI" dirty="0" err="1"/>
              <a:t>year</a:t>
            </a:r>
            <a:endParaRPr lang="fi-FI" dirty="0"/>
          </a:p>
          <a:p>
            <a:r>
              <a:rPr lang="fi-FI" dirty="0" err="1"/>
              <a:t>Approves</a:t>
            </a:r>
            <a:r>
              <a:rPr lang="fi-FI" dirty="0"/>
              <a:t> Finnish </a:t>
            </a:r>
            <a:r>
              <a:rPr lang="fi-FI" dirty="0" err="1"/>
              <a:t>declaration</a:t>
            </a:r>
            <a:r>
              <a:rPr lang="fi-FI" dirty="0"/>
              <a:t> and </a:t>
            </a:r>
            <a:r>
              <a:rPr lang="fi-FI" dirty="0" err="1"/>
              <a:t>policies</a:t>
            </a:r>
            <a:r>
              <a:rPr lang="fi-FI" dirty="0"/>
              <a:t> on open science </a:t>
            </a:r>
          </a:p>
          <a:p>
            <a:r>
              <a:rPr lang="fi-FI" dirty="0" err="1"/>
              <a:t>Promotes</a:t>
            </a:r>
            <a:r>
              <a:rPr lang="fi-FI" dirty="0"/>
              <a:t> open science in Finland</a:t>
            </a:r>
          </a:p>
          <a:p>
            <a:r>
              <a:rPr lang="fi-FI" dirty="0" err="1"/>
              <a:t>Membership</a:t>
            </a:r>
            <a:r>
              <a:rPr lang="fi-FI" dirty="0"/>
              <a:t>:</a:t>
            </a:r>
          </a:p>
          <a:p>
            <a:pPr lvl="1"/>
            <a:r>
              <a:rPr lang="fi-FI" dirty="0" err="1"/>
              <a:t>Universities</a:t>
            </a:r>
            <a:r>
              <a:rPr lang="fi-FI" dirty="0"/>
              <a:t> / </a:t>
            </a:r>
            <a:r>
              <a:rPr lang="fi-FI" dirty="0" err="1"/>
              <a:t>Unifi</a:t>
            </a:r>
            <a:r>
              <a:rPr lang="fi-FI" dirty="0"/>
              <a:t> 4 </a:t>
            </a:r>
            <a:r>
              <a:rPr lang="fi-FI" dirty="0" err="1"/>
              <a:t>members</a:t>
            </a:r>
            <a:endParaRPr lang="fi-FI" dirty="0"/>
          </a:p>
          <a:p>
            <a:pPr lvl="1"/>
            <a:r>
              <a:rPr lang="fi-FI" dirty="0" err="1"/>
              <a:t>Universities</a:t>
            </a:r>
            <a:r>
              <a:rPr lang="fi-FI" dirty="0"/>
              <a:t> of </a:t>
            </a:r>
            <a:r>
              <a:rPr lang="fi-FI" dirty="0" err="1"/>
              <a:t>applied</a:t>
            </a:r>
            <a:r>
              <a:rPr lang="fi-FI" dirty="0"/>
              <a:t> </a:t>
            </a:r>
            <a:r>
              <a:rPr lang="fi-FI" dirty="0" err="1"/>
              <a:t>sciences</a:t>
            </a:r>
            <a:r>
              <a:rPr lang="fi-FI" dirty="0"/>
              <a:t> / </a:t>
            </a:r>
            <a:r>
              <a:rPr lang="fi-FI" dirty="0" err="1"/>
              <a:t>Arene</a:t>
            </a:r>
            <a:r>
              <a:rPr lang="fi-FI" dirty="0"/>
              <a:t> 2 </a:t>
            </a:r>
            <a:r>
              <a:rPr lang="fi-FI" dirty="0" err="1"/>
              <a:t>members</a:t>
            </a:r>
            <a:endParaRPr lang="fi-FI" dirty="0"/>
          </a:p>
          <a:p>
            <a:pPr lvl="1"/>
            <a:r>
              <a:rPr lang="fi-FI" dirty="0"/>
              <a:t>Research </a:t>
            </a:r>
            <a:r>
              <a:rPr lang="fi-FI" dirty="0" err="1"/>
              <a:t>institutes</a:t>
            </a:r>
            <a:r>
              <a:rPr lang="fi-FI" dirty="0"/>
              <a:t> / </a:t>
            </a:r>
            <a:r>
              <a:rPr lang="fi-FI" dirty="0" err="1"/>
              <a:t>Tulanet</a:t>
            </a:r>
            <a:r>
              <a:rPr lang="fi-FI" dirty="0"/>
              <a:t> 3 </a:t>
            </a:r>
            <a:r>
              <a:rPr lang="fi-FI" dirty="0" err="1"/>
              <a:t>members</a:t>
            </a:r>
            <a:endParaRPr lang="fi-FI" dirty="0"/>
          </a:p>
          <a:p>
            <a:pPr lvl="1"/>
            <a:r>
              <a:rPr lang="fi-FI" dirty="0"/>
              <a:t>Research </a:t>
            </a:r>
            <a:r>
              <a:rPr lang="fi-FI" dirty="0" err="1"/>
              <a:t>community</a:t>
            </a:r>
            <a:r>
              <a:rPr lang="fi-FI" dirty="0"/>
              <a:t> 2 </a:t>
            </a:r>
            <a:r>
              <a:rPr lang="fi-FI" dirty="0" err="1"/>
              <a:t>members</a:t>
            </a:r>
            <a:endParaRPr lang="fi-FI" dirty="0"/>
          </a:p>
          <a:p>
            <a:pPr lvl="1"/>
            <a:r>
              <a:rPr lang="fi-FI" dirty="0"/>
              <a:t>Academy of Finland 1 </a:t>
            </a:r>
            <a:r>
              <a:rPr lang="fi-FI" dirty="0" err="1"/>
              <a:t>member</a:t>
            </a:r>
            <a:endParaRPr lang="fi-FI" dirty="0"/>
          </a:p>
          <a:p>
            <a:pPr lvl="1"/>
            <a:r>
              <a:rPr lang="fi-FI" dirty="0"/>
              <a:t>National </a:t>
            </a:r>
            <a:r>
              <a:rPr lang="fi-FI" dirty="0" err="1"/>
              <a:t>library</a:t>
            </a:r>
            <a:r>
              <a:rPr lang="fi-FI" dirty="0"/>
              <a:t> 1 </a:t>
            </a:r>
            <a:r>
              <a:rPr lang="fi-FI" dirty="0" err="1"/>
              <a:t>member</a:t>
            </a:r>
            <a:endParaRPr lang="fi-FI" dirty="0"/>
          </a:p>
          <a:p>
            <a:pPr lvl="1"/>
            <a:r>
              <a:rPr lang="fi-FI" dirty="0"/>
              <a:t>University </a:t>
            </a:r>
            <a:r>
              <a:rPr lang="fi-FI" dirty="0" err="1"/>
              <a:t>libraries</a:t>
            </a:r>
            <a:r>
              <a:rPr lang="fi-FI" dirty="0"/>
              <a:t> / FUN 1 </a:t>
            </a:r>
            <a:r>
              <a:rPr lang="fi-FI" dirty="0" err="1"/>
              <a:t>member</a:t>
            </a:r>
            <a:endParaRPr lang="fi-FI" dirty="0"/>
          </a:p>
          <a:p>
            <a:pPr lvl="1"/>
            <a:r>
              <a:rPr lang="fi-FI" dirty="0"/>
              <a:t>Federation of Finnish </a:t>
            </a:r>
            <a:r>
              <a:rPr lang="fi-FI" dirty="0" err="1"/>
              <a:t>Learned</a:t>
            </a:r>
            <a:r>
              <a:rPr lang="fi-FI" dirty="0"/>
              <a:t> </a:t>
            </a:r>
            <a:r>
              <a:rPr lang="fi-FI" dirty="0" err="1"/>
              <a:t>Societies</a:t>
            </a:r>
            <a:r>
              <a:rPr lang="fi-FI" dirty="0"/>
              <a:t> /TSV 1 </a:t>
            </a:r>
            <a:r>
              <a:rPr lang="fi-FI" dirty="0" err="1"/>
              <a:t>member</a:t>
            </a:r>
            <a:endParaRPr lang="fi-FI" dirty="0"/>
          </a:p>
          <a:p>
            <a:pPr lvl="1"/>
            <a:r>
              <a:rPr lang="fi-FI" dirty="0"/>
              <a:t>CSC IT Centre for </a:t>
            </a:r>
            <a:r>
              <a:rPr lang="fi-FI" dirty="0" err="1"/>
              <a:t>Scientific</a:t>
            </a:r>
            <a:r>
              <a:rPr lang="fi-FI" dirty="0"/>
              <a:t> </a:t>
            </a:r>
          </a:p>
          <a:p>
            <a:r>
              <a:rPr lang="fi-FI" dirty="0" err="1"/>
              <a:t>Current</a:t>
            </a:r>
            <a:r>
              <a:rPr lang="fi-FI" dirty="0"/>
              <a:t> </a:t>
            </a:r>
            <a:r>
              <a:rPr lang="fi-FI" dirty="0" err="1"/>
              <a:t>Steering</a:t>
            </a:r>
            <a:r>
              <a:rPr lang="fi-FI" dirty="0"/>
              <a:t> </a:t>
            </a:r>
            <a:r>
              <a:rPr lang="fi-FI" dirty="0" err="1"/>
              <a:t>group</a:t>
            </a:r>
            <a:r>
              <a:rPr lang="fi-FI" dirty="0"/>
              <a:t> 2019-2020</a:t>
            </a:r>
          </a:p>
          <a:p>
            <a:pPr lvl="1"/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3B06EF-5605-441C-BF34-E3BB97053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39DC5-B41C-4FEC-A574-B9AF10E7CBC7}" type="datetime1">
              <a:rPr lang="fi-FI" smtClean="0"/>
              <a:t>19.10.2019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23D15D6-159D-49F6-A35F-F252F9369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AVOIMEN TIETEEN STRATEGIAT - Henriikka Mustajoki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4D008D4-720F-4CDD-BCD7-9EC4F9144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D61E-DCAC-4F3F-A9E2-B5195B305580}" type="slidenum">
              <a:rPr lang="fi-FI" smtClean="0"/>
              <a:pPr/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29524179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6"/>
          <p:cNvSpPr txBox="1">
            <a:spLocks noGrp="1"/>
          </p:cNvSpPr>
          <p:nvPr>
            <p:ph type="title"/>
          </p:nvPr>
        </p:nvSpPr>
        <p:spPr>
          <a:xfrm>
            <a:off x="1829022" y="302015"/>
            <a:ext cx="4025993" cy="10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i-FI" sz="2800" dirty="0"/>
              <a:t>Open Science </a:t>
            </a:r>
            <a:r>
              <a:rPr lang="fi-FI" sz="2800" dirty="0" err="1"/>
              <a:t>Coordination</a:t>
            </a:r>
            <a:r>
              <a:rPr lang="fi-FI" sz="2800" dirty="0"/>
              <a:t> </a:t>
            </a:r>
            <a:r>
              <a:rPr lang="fi-FI" sz="2800" dirty="0" err="1"/>
              <a:t>Outputs</a:t>
            </a:r>
            <a:endParaRPr sz="3600" dirty="0"/>
          </a:p>
        </p:txBody>
      </p:sp>
      <p:sp>
        <p:nvSpPr>
          <p:cNvPr id="384" name="Google Shape;384;p46"/>
          <p:cNvSpPr txBox="1">
            <a:spLocks noGrp="1"/>
          </p:cNvSpPr>
          <p:nvPr>
            <p:ph type="sldNum" idx="12"/>
          </p:nvPr>
        </p:nvSpPr>
        <p:spPr>
          <a:xfrm>
            <a:off x="431800" y="6481043"/>
            <a:ext cx="428100" cy="1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  <p:grpSp>
        <p:nvGrpSpPr>
          <p:cNvPr id="385" name="Google Shape;385;p46"/>
          <p:cNvGrpSpPr/>
          <p:nvPr/>
        </p:nvGrpSpPr>
        <p:grpSpPr>
          <a:xfrm>
            <a:off x="7988910" y="4505075"/>
            <a:ext cx="3914915" cy="1316220"/>
            <a:chOff x="6038025" y="2554994"/>
            <a:chExt cx="2958896" cy="994800"/>
          </a:xfrm>
        </p:grpSpPr>
        <p:cxnSp>
          <p:nvCxnSpPr>
            <p:cNvPr id="386" name="Google Shape;386;p46"/>
            <p:cNvCxnSpPr/>
            <p:nvPr/>
          </p:nvCxnSpPr>
          <p:spPr>
            <a:xfrm>
              <a:off x="6038025" y="3312550"/>
              <a:ext cx="582000" cy="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87" name="Google Shape;387;p46"/>
            <p:cNvSpPr txBox="1"/>
            <p:nvPr/>
          </p:nvSpPr>
          <p:spPr>
            <a:xfrm>
              <a:off x="6620021" y="2554994"/>
              <a:ext cx="2376900" cy="99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975" tIns="120975" rIns="120975" bIns="1209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i-FI" sz="2800" b="0" i="0" u="none" strike="noStrike" cap="none" dirty="0">
                  <a:solidFill>
                    <a:srgbClr val="761E86"/>
                  </a:solidFill>
                  <a:latin typeface="Roboto"/>
                  <a:ea typeface="Roboto"/>
                  <a:cs typeface="Roboto"/>
                  <a:sym typeface="Roboto"/>
                </a:rPr>
                <a:t>Open Science </a:t>
              </a:r>
              <a:r>
                <a:rPr lang="fi-FI" sz="2800" b="0" i="0" u="none" strike="noStrike" cap="none" dirty="0" err="1">
                  <a:solidFill>
                    <a:srgbClr val="761E86"/>
                  </a:solidFill>
                  <a:latin typeface="Roboto"/>
                  <a:ea typeface="Roboto"/>
                  <a:cs typeface="Roboto"/>
                  <a:sym typeface="Roboto"/>
                </a:rPr>
                <a:t>recommendations</a:t>
              </a:r>
              <a:endParaRPr sz="2800" b="1" i="0" u="none" strike="noStrike" cap="none" dirty="0">
                <a:solidFill>
                  <a:srgbClr val="761E86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8" name="Google Shape;388;p46"/>
            <p:cNvSpPr/>
            <p:nvPr/>
          </p:nvSpPr>
          <p:spPr>
            <a:xfrm>
              <a:off x="6424027" y="3212150"/>
              <a:ext cx="198600" cy="198300"/>
            </a:xfrm>
            <a:prstGeom prst="ellipse">
              <a:avLst/>
            </a:prstGeom>
            <a:solidFill>
              <a:srgbClr val="249C90"/>
            </a:solidFill>
            <a:ln>
              <a:noFill/>
            </a:ln>
          </p:spPr>
          <p:txBody>
            <a:bodyPr spcFirstLastPara="1" wrap="square" lIns="120975" tIns="120975" rIns="120975" bIns="1209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46"/>
            <p:cNvSpPr txBox="1"/>
            <p:nvPr/>
          </p:nvSpPr>
          <p:spPr>
            <a:xfrm>
              <a:off x="6399017" y="3156109"/>
              <a:ext cx="2475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975" tIns="120975" rIns="120975" bIns="1209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fi-FI" sz="11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11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90" name="Google Shape;390;p46"/>
          <p:cNvGrpSpPr/>
          <p:nvPr/>
        </p:nvGrpSpPr>
        <p:grpSpPr>
          <a:xfrm>
            <a:off x="1658092" y="2928942"/>
            <a:ext cx="3135703" cy="1831832"/>
            <a:chOff x="1261237" y="1663149"/>
            <a:chExt cx="2369967" cy="1384500"/>
          </a:xfrm>
        </p:grpSpPr>
        <p:sp>
          <p:nvSpPr>
            <p:cNvPr id="391" name="Google Shape;391;p46"/>
            <p:cNvSpPr txBox="1"/>
            <p:nvPr/>
          </p:nvSpPr>
          <p:spPr>
            <a:xfrm>
              <a:off x="1261237" y="1663149"/>
              <a:ext cx="1867200" cy="138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975" tIns="120975" rIns="120975" bIns="120975" anchor="ctr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i-FI" sz="2800" b="0" i="0" u="none" strike="noStrike" cap="none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Roboto"/>
                  <a:ea typeface="Roboto"/>
                  <a:cs typeface="Roboto"/>
                  <a:sym typeface="Roboto"/>
                </a:rPr>
                <a:t>Finnish </a:t>
              </a:r>
              <a:r>
                <a:rPr lang="fi-FI" sz="2800" b="0" i="0" u="none" strike="noStrike" cap="none" dirty="0" err="1">
                  <a:solidFill>
                    <a:schemeClr val="tx2">
                      <a:lumMod val="75000"/>
                      <a:lumOff val="25000"/>
                    </a:schemeClr>
                  </a:solidFill>
                  <a:latin typeface="Roboto"/>
                  <a:ea typeface="Roboto"/>
                  <a:cs typeface="Roboto"/>
                  <a:sym typeface="Roboto"/>
                </a:rPr>
                <a:t>Policies</a:t>
              </a:r>
              <a:r>
                <a:rPr lang="fi-FI" sz="2800" b="0" i="0" u="none" strike="noStrike" cap="none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Roboto"/>
                  <a:ea typeface="Roboto"/>
                  <a:cs typeface="Roboto"/>
                  <a:sym typeface="Roboto"/>
                </a:rPr>
                <a:t> for Open Science</a:t>
              </a:r>
              <a:endParaRPr sz="2800" b="0" i="0" u="none" strike="noStrike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392" name="Google Shape;392;p46"/>
            <p:cNvCxnSpPr>
              <a:endCxn id="393" idx="1"/>
            </p:cNvCxnSpPr>
            <p:nvPr/>
          </p:nvCxnSpPr>
          <p:spPr>
            <a:xfrm rot="10800000">
              <a:off x="2814604" y="2530209"/>
              <a:ext cx="816600" cy="600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94" name="Google Shape;394;p46"/>
            <p:cNvSpPr/>
            <p:nvPr/>
          </p:nvSpPr>
          <p:spPr>
            <a:xfrm>
              <a:off x="2814598" y="2437201"/>
              <a:ext cx="198600" cy="198300"/>
            </a:xfrm>
            <a:prstGeom prst="ellipse">
              <a:avLst/>
            </a:prstGeom>
            <a:solidFill>
              <a:srgbClr val="1D7E74"/>
            </a:solidFill>
            <a:ln>
              <a:noFill/>
            </a:ln>
          </p:spPr>
          <p:txBody>
            <a:bodyPr spcFirstLastPara="1" wrap="square" lIns="120975" tIns="120975" rIns="120975" bIns="1209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46"/>
            <p:cNvSpPr txBox="1"/>
            <p:nvPr/>
          </p:nvSpPr>
          <p:spPr>
            <a:xfrm>
              <a:off x="2814604" y="2373759"/>
              <a:ext cx="2475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975" tIns="120975" rIns="120975" bIns="1209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fi-FI" sz="11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1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95" name="Google Shape;395;p46"/>
          <p:cNvGrpSpPr/>
          <p:nvPr/>
        </p:nvGrpSpPr>
        <p:grpSpPr>
          <a:xfrm>
            <a:off x="5855015" y="815576"/>
            <a:ext cx="4976500" cy="2491927"/>
            <a:chOff x="4425225" y="-268843"/>
            <a:chExt cx="3761242" cy="1883400"/>
          </a:xfrm>
        </p:grpSpPr>
        <p:cxnSp>
          <p:nvCxnSpPr>
            <p:cNvPr id="396" name="Google Shape;396;p46"/>
            <p:cNvCxnSpPr/>
            <p:nvPr/>
          </p:nvCxnSpPr>
          <p:spPr>
            <a:xfrm>
              <a:off x="4425225" y="1178608"/>
              <a:ext cx="1467600" cy="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97" name="Google Shape;397;p46"/>
            <p:cNvSpPr txBox="1"/>
            <p:nvPr/>
          </p:nvSpPr>
          <p:spPr>
            <a:xfrm>
              <a:off x="6013567" y="-268843"/>
              <a:ext cx="2172900" cy="188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975" tIns="120975" rIns="120975" bIns="1209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i-FI" sz="2800" b="0" i="0" u="none" strike="noStrike" cap="none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Roboto"/>
                  <a:ea typeface="Roboto"/>
                  <a:cs typeface="Roboto"/>
                  <a:sym typeface="Roboto"/>
                </a:rPr>
                <a:t>Finnish </a:t>
              </a:r>
              <a:r>
                <a:rPr lang="fi-FI" sz="2800" b="0" i="0" u="none" strike="noStrike" cap="none" dirty="0" err="1">
                  <a:solidFill>
                    <a:schemeClr val="tx2">
                      <a:lumMod val="75000"/>
                      <a:lumOff val="25000"/>
                    </a:schemeClr>
                  </a:solidFill>
                  <a:latin typeface="Roboto"/>
                  <a:ea typeface="Roboto"/>
                  <a:cs typeface="Roboto"/>
                  <a:sym typeface="Roboto"/>
                </a:rPr>
                <a:t>Declaration</a:t>
              </a:r>
              <a:r>
                <a:rPr lang="fi-FI" sz="2800" b="0" i="0" u="none" strike="noStrike" cap="none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Roboto"/>
                  <a:ea typeface="Roboto"/>
                  <a:cs typeface="Roboto"/>
                  <a:sym typeface="Roboto"/>
                </a:rPr>
                <a:t> for Open Science</a:t>
              </a:r>
              <a:endParaRPr sz="2800" b="0" i="0" u="none" strike="noStrike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8" name="Google Shape;398;p46"/>
            <p:cNvSpPr/>
            <p:nvPr/>
          </p:nvSpPr>
          <p:spPr>
            <a:xfrm>
              <a:off x="5814970" y="1079459"/>
              <a:ext cx="198600" cy="198300"/>
            </a:xfrm>
            <a:prstGeom prst="ellipse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120975" tIns="120975" rIns="120975" bIns="1209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46"/>
            <p:cNvSpPr txBox="1"/>
            <p:nvPr/>
          </p:nvSpPr>
          <p:spPr>
            <a:xfrm>
              <a:off x="5790508" y="1022158"/>
              <a:ext cx="2475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975" tIns="120975" rIns="120975" bIns="1209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fi-FI" sz="11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11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00" name="Google Shape;400;p46"/>
          <p:cNvGrpSpPr/>
          <p:nvPr/>
        </p:nvGrpSpPr>
        <p:grpSpPr>
          <a:xfrm>
            <a:off x="3724023" y="2225957"/>
            <a:ext cx="4650447" cy="4526462"/>
            <a:chOff x="2991269" y="1153325"/>
            <a:chExt cx="3514811" cy="3252002"/>
          </a:xfrm>
        </p:grpSpPr>
        <p:sp>
          <p:nvSpPr>
            <p:cNvPr id="401" name="Google Shape;401;p46"/>
            <p:cNvSpPr/>
            <p:nvPr/>
          </p:nvSpPr>
          <p:spPr>
            <a:xfrm>
              <a:off x="3477586" y="2585458"/>
              <a:ext cx="2541910" cy="950456"/>
            </a:xfrm>
            <a:custGeom>
              <a:avLst/>
              <a:gdLst/>
              <a:ahLst/>
              <a:cxnLst/>
              <a:rect l="l" t="t" r="r" b="b"/>
              <a:pathLst>
                <a:path w="126826" h="43529" extrusionOk="0">
                  <a:moveTo>
                    <a:pt x="0" y="20002"/>
                  </a:moveTo>
                  <a:lnTo>
                    <a:pt x="63389" y="43529"/>
                  </a:lnTo>
                  <a:lnTo>
                    <a:pt x="126826" y="19907"/>
                  </a:lnTo>
                  <a:lnTo>
                    <a:pt x="6358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402" name="Google Shape;402;p46"/>
            <p:cNvSpPr/>
            <p:nvPr/>
          </p:nvSpPr>
          <p:spPr>
            <a:xfrm>
              <a:off x="2991269" y="3020977"/>
              <a:ext cx="1758228" cy="1384350"/>
            </a:xfrm>
            <a:custGeom>
              <a:avLst/>
              <a:gdLst/>
              <a:ahLst/>
              <a:cxnLst/>
              <a:rect l="l" t="t" r="r" b="b"/>
              <a:pathLst>
                <a:path w="87725" h="63817" extrusionOk="0">
                  <a:moveTo>
                    <a:pt x="24288" y="0"/>
                  </a:moveTo>
                  <a:lnTo>
                    <a:pt x="0" y="29908"/>
                  </a:lnTo>
                  <a:lnTo>
                    <a:pt x="87725" y="63817"/>
                  </a:lnTo>
                  <a:lnTo>
                    <a:pt x="87725" y="42291"/>
                  </a:lnTo>
                  <a:lnTo>
                    <a:pt x="87725" y="23526"/>
                  </a:lnTo>
                  <a:close/>
                </a:path>
              </a:pathLst>
            </a:custGeom>
            <a:solidFill>
              <a:srgbClr val="155B54"/>
            </a:solidFill>
            <a:ln>
              <a:noFill/>
            </a:ln>
          </p:spPr>
        </p:sp>
        <p:sp>
          <p:nvSpPr>
            <p:cNvPr id="403" name="Google Shape;403;p46"/>
            <p:cNvSpPr/>
            <p:nvPr/>
          </p:nvSpPr>
          <p:spPr>
            <a:xfrm flipH="1">
              <a:off x="4747852" y="3020977"/>
              <a:ext cx="1758228" cy="1384350"/>
            </a:xfrm>
            <a:custGeom>
              <a:avLst/>
              <a:gdLst/>
              <a:ahLst/>
              <a:cxnLst/>
              <a:rect l="l" t="t" r="r" b="b"/>
              <a:pathLst>
                <a:path w="87725" h="63817" extrusionOk="0">
                  <a:moveTo>
                    <a:pt x="24288" y="0"/>
                  </a:moveTo>
                  <a:lnTo>
                    <a:pt x="0" y="29908"/>
                  </a:lnTo>
                  <a:lnTo>
                    <a:pt x="87725" y="63817"/>
                  </a:lnTo>
                  <a:lnTo>
                    <a:pt x="87725" y="42291"/>
                  </a:lnTo>
                  <a:lnTo>
                    <a:pt x="87725" y="23526"/>
                  </a:lnTo>
                  <a:close/>
                </a:path>
              </a:pathLst>
            </a:custGeom>
            <a:solidFill>
              <a:srgbClr val="249C90"/>
            </a:solidFill>
            <a:ln>
              <a:noFill/>
            </a:ln>
          </p:spPr>
        </p:sp>
        <p:sp>
          <p:nvSpPr>
            <p:cNvPr id="404" name="Google Shape;404;p46"/>
            <p:cNvSpPr/>
            <p:nvPr/>
          </p:nvSpPr>
          <p:spPr>
            <a:xfrm>
              <a:off x="3969199" y="2001324"/>
              <a:ext cx="1565850" cy="585863"/>
            </a:xfrm>
            <a:custGeom>
              <a:avLst/>
              <a:gdLst/>
              <a:ahLst/>
              <a:cxnLst/>
              <a:rect l="l" t="t" r="r" b="b"/>
              <a:pathLst>
                <a:path w="24053" h="8150" extrusionOk="0">
                  <a:moveTo>
                    <a:pt x="0" y="3827"/>
                  </a:moveTo>
                  <a:lnTo>
                    <a:pt x="11976" y="8150"/>
                  </a:lnTo>
                  <a:lnTo>
                    <a:pt x="24053" y="3827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405" name="Google Shape;405;p46"/>
            <p:cNvSpPr/>
            <p:nvPr/>
          </p:nvSpPr>
          <p:spPr>
            <a:xfrm>
              <a:off x="3563255" y="2275837"/>
              <a:ext cx="1189300" cy="1015326"/>
            </a:xfrm>
            <a:custGeom>
              <a:avLst/>
              <a:gdLst/>
              <a:ahLst/>
              <a:cxnLst/>
              <a:rect l="l" t="t" r="r" b="b"/>
              <a:pathLst>
                <a:path w="18238" h="14114" extrusionOk="0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155B54"/>
            </a:solidFill>
            <a:ln>
              <a:noFill/>
            </a:ln>
          </p:spPr>
        </p:sp>
        <p:sp>
          <p:nvSpPr>
            <p:cNvPr id="406" name="Google Shape;406;p46"/>
            <p:cNvSpPr/>
            <p:nvPr/>
          </p:nvSpPr>
          <p:spPr>
            <a:xfrm flipH="1">
              <a:off x="4749365" y="2275837"/>
              <a:ext cx="1189300" cy="1015326"/>
            </a:xfrm>
            <a:custGeom>
              <a:avLst/>
              <a:gdLst/>
              <a:ahLst/>
              <a:cxnLst/>
              <a:rect l="l" t="t" r="r" b="b"/>
              <a:pathLst>
                <a:path w="18238" h="14114" extrusionOk="0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1D7E74"/>
            </a:solidFill>
            <a:ln>
              <a:noFill/>
            </a:ln>
          </p:spPr>
        </p:sp>
        <p:sp>
          <p:nvSpPr>
            <p:cNvPr id="407" name="Google Shape;407;p46"/>
            <p:cNvSpPr/>
            <p:nvPr/>
          </p:nvSpPr>
          <p:spPr>
            <a:xfrm>
              <a:off x="4059061" y="1153325"/>
              <a:ext cx="693508" cy="1201140"/>
            </a:xfrm>
            <a:custGeom>
              <a:avLst/>
              <a:gdLst/>
              <a:ahLst/>
              <a:cxnLst/>
              <a:rect l="l" t="t" r="r" b="b"/>
              <a:pathLst>
                <a:path w="10635" h="16697" extrusionOk="0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155B54"/>
            </a:solidFill>
            <a:ln>
              <a:noFill/>
            </a:ln>
          </p:spPr>
        </p:sp>
        <p:sp>
          <p:nvSpPr>
            <p:cNvPr id="408" name="Google Shape;408;p46"/>
            <p:cNvSpPr/>
            <p:nvPr/>
          </p:nvSpPr>
          <p:spPr>
            <a:xfrm flipH="1">
              <a:off x="4749349" y="1153325"/>
              <a:ext cx="693508" cy="1201140"/>
            </a:xfrm>
            <a:custGeom>
              <a:avLst/>
              <a:gdLst/>
              <a:ahLst/>
              <a:cxnLst/>
              <a:rect l="l" t="t" r="r" b="b"/>
              <a:pathLst>
                <a:path w="10635" h="16697" extrusionOk="0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1B786E"/>
            </a:solidFill>
            <a:ln>
              <a:noFill/>
            </a:ln>
          </p:spPr>
        </p:sp>
      </p:grp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D8DA71E-23DC-44E2-98D9-3E00D3D3664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i-FI"/>
              <a:t>2.9.2019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647CCF8-51B4-4D8B-B04B-3BFE7DCDFE4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Avoimen tieteen koordinaatio - Henriikka Mustajoki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C7B3EE9C-FDD1-46A0-8F36-76556FB7C2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3" y="0"/>
            <a:ext cx="12098338" cy="8065559"/>
          </a:xfr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7CDBA7D-2897-4924-A44C-EA8196D39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8732" dirty="0" err="1">
                <a:solidFill>
                  <a:schemeClr val="bg1"/>
                </a:solidFill>
              </a:rPr>
              <a:t>Declaration</a:t>
            </a:r>
            <a:r>
              <a:rPr lang="fi-FI" sz="8732" dirty="0">
                <a:solidFill>
                  <a:schemeClr val="bg1"/>
                </a:solidFill>
              </a:rPr>
              <a:t> of open science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743119C7-8EA9-4CCA-9D85-5DEFECFECC4C}"/>
              </a:ext>
            </a:extLst>
          </p:cNvPr>
          <p:cNvSpPr txBox="1"/>
          <p:nvPr/>
        </p:nvSpPr>
        <p:spPr>
          <a:xfrm>
            <a:off x="2376761" y="3455987"/>
            <a:ext cx="4438001" cy="118069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fi-FI" sz="7200" spc="-40" dirty="0">
                <a:solidFill>
                  <a:schemeClr val="accent1"/>
                </a:solidFill>
              </a:rPr>
              <a:t>2020-2025</a:t>
            </a:r>
          </a:p>
        </p:txBody>
      </p:sp>
    </p:spTree>
    <p:extLst>
      <p:ext uri="{BB962C8B-B14F-4D97-AF65-F5344CB8AC3E}">
        <p14:creationId xmlns:p14="http://schemas.microsoft.com/office/powerpoint/2010/main" val="2409536312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EAE40E-34A3-420C-ACF9-C8A3143BC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WHY FINNISH DECLARATION FOR OPEN SCIENCE?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92A8879-4D2B-4CEA-B344-436232924F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697" y="1295748"/>
            <a:ext cx="9289032" cy="4803432"/>
          </a:xfrm>
        </p:spPr>
        <p:txBody>
          <a:bodyPr/>
          <a:lstStyle/>
          <a:p>
            <a:r>
              <a:rPr lang="fi-FI" sz="2400" dirty="0" err="1"/>
              <a:t>Commitment</a:t>
            </a:r>
            <a:r>
              <a:rPr lang="fi-FI" sz="2400" dirty="0"/>
              <a:t> to </a:t>
            </a:r>
            <a:r>
              <a:rPr lang="fi-FI" sz="2400" dirty="0" err="1"/>
              <a:t>shared</a:t>
            </a:r>
            <a:r>
              <a:rPr lang="fi-FI" sz="2400" dirty="0"/>
              <a:t> vision</a:t>
            </a:r>
          </a:p>
          <a:p>
            <a:r>
              <a:rPr lang="fi-FI" sz="2400" dirty="0"/>
              <a:t>International </a:t>
            </a:r>
            <a:r>
              <a:rPr lang="fi-FI" sz="2400" dirty="0" err="1"/>
              <a:t>agreements</a:t>
            </a:r>
            <a:r>
              <a:rPr lang="fi-FI" sz="2400" dirty="0"/>
              <a:t> and </a:t>
            </a:r>
            <a:r>
              <a:rPr lang="fi-FI" sz="2400" dirty="0" err="1"/>
              <a:t>movement</a:t>
            </a:r>
            <a:endParaRPr lang="fi-FI" sz="2400" dirty="0"/>
          </a:p>
          <a:p>
            <a:pPr lvl="1"/>
            <a:r>
              <a:rPr lang="fi-FI" sz="2000" dirty="0"/>
              <a:t>Europen Commission </a:t>
            </a:r>
            <a:r>
              <a:rPr lang="fi-FI" sz="2000" dirty="0" err="1"/>
              <a:t>e.g</a:t>
            </a:r>
            <a:r>
              <a:rPr lang="fi-FI" sz="2000" dirty="0"/>
              <a:t> OSPP and PSI Directive </a:t>
            </a:r>
          </a:p>
          <a:p>
            <a:pPr lvl="1"/>
            <a:r>
              <a:rPr lang="fi-FI" sz="2000" dirty="0"/>
              <a:t>European Open Science </a:t>
            </a:r>
            <a:r>
              <a:rPr lang="fi-FI" sz="2000" dirty="0" err="1"/>
              <a:t>Cloyd</a:t>
            </a:r>
            <a:r>
              <a:rPr lang="fi-FI" sz="2000" dirty="0"/>
              <a:t> EOSC</a:t>
            </a:r>
          </a:p>
          <a:p>
            <a:pPr lvl="1"/>
            <a:r>
              <a:rPr lang="fi-FI" sz="2000" dirty="0"/>
              <a:t>PlanS</a:t>
            </a:r>
          </a:p>
          <a:p>
            <a:pPr lvl="1"/>
            <a:r>
              <a:rPr lang="fi-FI" sz="2000" dirty="0" err="1"/>
              <a:t>Manifestos</a:t>
            </a:r>
            <a:r>
              <a:rPr lang="fi-FI" sz="2000" dirty="0"/>
              <a:t>: Dora, Leiden, Hong Kong</a:t>
            </a:r>
          </a:p>
          <a:p>
            <a:r>
              <a:rPr lang="fi-FI" sz="2400" dirty="0"/>
              <a:t>National mission</a:t>
            </a:r>
          </a:p>
          <a:p>
            <a:pPr lvl="1"/>
            <a:r>
              <a:rPr lang="fi-FI" sz="2000" dirty="0" err="1"/>
              <a:t>Current</a:t>
            </a:r>
            <a:r>
              <a:rPr lang="fi-FI" sz="2000" dirty="0"/>
              <a:t> </a:t>
            </a:r>
            <a:r>
              <a:rPr lang="fi-FI" sz="2000" dirty="0" err="1"/>
              <a:t>Programme</a:t>
            </a:r>
            <a:r>
              <a:rPr lang="fi-FI" sz="2000" dirty="0"/>
              <a:t> of </a:t>
            </a:r>
            <a:r>
              <a:rPr lang="fi-FI" sz="2000" dirty="0" err="1"/>
              <a:t>Government</a:t>
            </a:r>
            <a:endParaRPr lang="fi-FI" sz="2000" dirty="0"/>
          </a:p>
          <a:p>
            <a:pPr lvl="1"/>
            <a:r>
              <a:rPr lang="fi-FI" sz="2000" dirty="0" err="1"/>
              <a:t>Organisational</a:t>
            </a:r>
            <a:r>
              <a:rPr lang="fi-FI" sz="2000" dirty="0"/>
              <a:t> </a:t>
            </a:r>
            <a:r>
              <a:rPr lang="fi-FI" sz="2000" dirty="0" err="1"/>
              <a:t>strategies</a:t>
            </a:r>
            <a:r>
              <a:rPr lang="fi-FI" sz="2000" dirty="0"/>
              <a:t> and </a:t>
            </a:r>
            <a:r>
              <a:rPr lang="fi-FI" sz="2000" dirty="0" err="1"/>
              <a:t>policies</a:t>
            </a:r>
            <a:r>
              <a:rPr lang="fi-FI" sz="2000" dirty="0"/>
              <a:t> </a:t>
            </a:r>
          </a:p>
          <a:p>
            <a:r>
              <a:rPr lang="fi-FI" sz="2400" dirty="0" err="1"/>
              <a:t>Coordination</a:t>
            </a:r>
            <a:r>
              <a:rPr lang="fi-FI" sz="2400" dirty="0"/>
              <a:t> </a:t>
            </a:r>
            <a:r>
              <a:rPr lang="fi-FI" sz="2400" dirty="0" err="1"/>
              <a:t>allows</a:t>
            </a:r>
            <a:r>
              <a:rPr lang="fi-FI" sz="2400" dirty="0"/>
              <a:t> </a:t>
            </a:r>
            <a:r>
              <a:rPr lang="fi-FI" sz="2400" dirty="0" err="1"/>
              <a:t>preparation</a:t>
            </a:r>
            <a:r>
              <a:rPr lang="fi-FI" sz="2400" dirty="0"/>
              <a:t> for </a:t>
            </a:r>
            <a:r>
              <a:rPr lang="fi-FI" sz="2400" dirty="0" err="1"/>
              <a:t>Declaration</a:t>
            </a:r>
            <a:r>
              <a:rPr lang="fi-FI" sz="2400" dirty="0"/>
              <a:t> and </a:t>
            </a:r>
            <a:r>
              <a:rPr lang="fi-FI" sz="2400" dirty="0" err="1"/>
              <a:t>Policies</a:t>
            </a:r>
            <a:r>
              <a:rPr lang="fi-FI" sz="2400" dirty="0"/>
              <a:t>. </a:t>
            </a:r>
          </a:p>
          <a:p>
            <a:pPr lvl="1"/>
            <a:r>
              <a:rPr lang="fi-FI" sz="2000" dirty="0" err="1"/>
              <a:t>Communication</a:t>
            </a:r>
            <a:endParaRPr lang="fi-FI" dirty="0"/>
          </a:p>
          <a:p>
            <a:r>
              <a:rPr lang="fi-FI" sz="2400" dirty="0" err="1"/>
              <a:t>Together</a:t>
            </a:r>
            <a:r>
              <a:rPr lang="fi-FI" sz="2400" dirty="0"/>
              <a:t> </a:t>
            </a:r>
            <a:r>
              <a:rPr lang="fi-FI" sz="2400" dirty="0" err="1"/>
              <a:t>we</a:t>
            </a:r>
            <a:r>
              <a:rPr lang="fi-FI" sz="2400" dirty="0"/>
              <a:t> </a:t>
            </a:r>
            <a:r>
              <a:rPr lang="fi-FI" sz="2400" dirty="0" err="1"/>
              <a:t>are</a:t>
            </a:r>
            <a:r>
              <a:rPr lang="fi-FI" sz="2400" dirty="0"/>
              <a:t> and </a:t>
            </a:r>
            <a:r>
              <a:rPr lang="fi-FI" sz="2400" dirty="0" err="1"/>
              <a:t>can</a:t>
            </a:r>
            <a:r>
              <a:rPr lang="fi-FI" sz="2400" dirty="0"/>
              <a:t> </a:t>
            </a:r>
            <a:r>
              <a:rPr lang="fi-FI" sz="2400" dirty="0" err="1"/>
              <a:t>do</a:t>
            </a:r>
            <a:r>
              <a:rPr lang="fi-FI" sz="2400" dirty="0"/>
              <a:t> </a:t>
            </a:r>
            <a:r>
              <a:rPr lang="fi-FI" sz="2400" dirty="0" err="1"/>
              <a:t>more</a:t>
            </a:r>
            <a:r>
              <a:rPr lang="fi-FI" sz="2400" dirty="0"/>
              <a:t>!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F063424-1898-4C9B-89BA-FB6B5D1DF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0C623-4AFE-4471-9F20-4CC6A9BF31DF}" type="datetime1">
              <a:rPr lang="fi-FI" smtClean="0"/>
              <a:t>19.10.2019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37D2603-3E12-4B19-BE37-1E65D7834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AVOIMEN TIETEEN STRATEGIAT - Henriikka Mustajoki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B3DFF76-0886-4119-AF12-A923A9B17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D61E-DCAC-4F3F-A9E2-B5195B305580}" type="slidenum">
              <a:rPr lang="fi-FI" smtClean="0"/>
              <a:pPr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78470117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tsv-ppt-template-20190731">
  <a:themeElements>
    <a:clrScheme name="TSV">
      <a:dk1>
        <a:srgbClr val="4D4D4D"/>
      </a:dk1>
      <a:lt1>
        <a:sysClr val="window" lastClr="FFFFFF"/>
      </a:lt1>
      <a:dk2>
        <a:srgbClr val="30123A"/>
      </a:dk2>
      <a:lt2>
        <a:srgbClr val="FD8988"/>
      </a:lt2>
      <a:accent1>
        <a:srgbClr val="043158"/>
      </a:accent1>
      <a:accent2>
        <a:srgbClr val="277C95"/>
      </a:accent2>
      <a:accent3>
        <a:srgbClr val="138F6A"/>
      </a:accent3>
      <a:accent4>
        <a:srgbClr val="63B960"/>
      </a:accent4>
      <a:accent5>
        <a:srgbClr val="E34A4C"/>
      </a:accent5>
      <a:accent6>
        <a:srgbClr val="F66A41"/>
      </a:accent6>
      <a:hlink>
        <a:srgbClr val="2F20EC"/>
      </a:hlink>
      <a:folHlink>
        <a:srgbClr val="99999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pc="-40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vointiede_koordinaatio_270819 [Vain-luku]" id="{C0116A01-A8D9-4645-91C0-3DEC6ED96C50}" vid="{8D42398E-4568-4677-B9A9-AB9D948183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Avointiede_koordinaatio_020919</Template>
  <TotalTime>2617</TotalTime>
  <Words>468</Words>
  <Application>Microsoft Office PowerPoint</Application>
  <PresentationFormat>Mukautettu</PresentationFormat>
  <Paragraphs>123</Paragraphs>
  <Slides>17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2" baseType="lpstr">
      <vt:lpstr>Arial</vt:lpstr>
      <vt:lpstr>Calibri</vt:lpstr>
      <vt:lpstr>Roboto</vt:lpstr>
      <vt:lpstr>Wingdings</vt:lpstr>
      <vt:lpstr>tsv-ppt-template-20190731</vt:lpstr>
      <vt:lpstr>Open Science Coordination in Finland</vt:lpstr>
      <vt:lpstr>Research community taking the lead for Open Science Coordination</vt:lpstr>
      <vt:lpstr>Coordination principles</vt:lpstr>
      <vt:lpstr>Collaborative approach</vt:lpstr>
      <vt:lpstr>Open science coordination</vt:lpstr>
      <vt:lpstr>Steering group</vt:lpstr>
      <vt:lpstr>Open Science Coordination Outputs</vt:lpstr>
      <vt:lpstr>Declaration of open science</vt:lpstr>
      <vt:lpstr>WHY FINNISH DECLARATION FOR OPEN SCIENCE?</vt:lpstr>
      <vt:lpstr>Open Access Policy 2019</vt:lpstr>
      <vt:lpstr>Open Data Policy 2020</vt:lpstr>
      <vt:lpstr>Open Education policy 2020</vt:lpstr>
      <vt:lpstr>Merit and metrics recommendations 2019</vt:lpstr>
      <vt:lpstr>Multilingualism</vt:lpstr>
      <vt:lpstr>Questions</vt:lpstr>
      <vt:lpstr>PowerPoint-esitys</vt:lpstr>
      <vt:lpstr>Workshops</vt:lpstr>
    </vt:vector>
  </TitlesOfParts>
  <Manager/>
  <Company>Tieteellisten seurain valtuuskunta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Avoimen tieteen koordinaatio</dc:title>
  <dc:subject>16:9</dc:subject>
  <dc:creator>Henriikka Mustajoki</dc:creator>
  <cp:keywords/>
  <dc:description/>
  <cp:lastModifiedBy>Henriikka Mustajoki</cp:lastModifiedBy>
  <cp:revision>17</cp:revision>
  <cp:lastPrinted>2019-08-21T18:49:30Z</cp:lastPrinted>
  <dcterms:created xsi:type="dcterms:W3CDTF">2019-09-04T14:38:31Z</dcterms:created>
  <dcterms:modified xsi:type="dcterms:W3CDTF">2019-10-20T16:17:18Z</dcterms:modified>
  <cp:category/>
</cp:coreProperties>
</file>