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21"/>
  </p:notesMasterIdLst>
  <p:handoutMasterIdLst>
    <p:handoutMasterId r:id="rId22"/>
  </p:handoutMasterIdLst>
  <p:sldIdLst>
    <p:sldId id="536" r:id="rId2"/>
    <p:sldId id="537" r:id="rId3"/>
    <p:sldId id="391" r:id="rId4"/>
    <p:sldId id="527" r:id="rId5"/>
    <p:sldId id="529" r:id="rId6"/>
    <p:sldId id="530" r:id="rId7"/>
    <p:sldId id="539" r:id="rId8"/>
    <p:sldId id="540" r:id="rId9"/>
    <p:sldId id="553" r:id="rId10"/>
    <p:sldId id="533" r:id="rId11"/>
    <p:sldId id="556" r:id="rId12"/>
    <p:sldId id="557" r:id="rId13"/>
    <p:sldId id="559" r:id="rId14"/>
    <p:sldId id="569" r:id="rId15"/>
    <p:sldId id="573" r:id="rId16"/>
    <p:sldId id="535" r:id="rId17"/>
    <p:sldId id="534" r:id="rId18"/>
    <p:sldId id="532" r:id="rId19"/>
    <p:sldId id="579" r:id="rId20"/>
  </p:sldIdLst>
  <p:sldSz cx="12599988" cy="7199313"/>
  <p:notesSz cx="6794500" cy="9906000"/>
  <p:defaultTextStyle>
    <a:defPPr>
      <a:defRPr lang="nl-NL"/>
    </a:defPPr>
    <a:lvl1pPr marL="0" algn="l" defTabSz="950336" rtl="0" eaLnBrk="1" latinLnBrk="0" hangingPunct="1">
      <a:defRPr sz="1871" kern="1200">
        <a:solidFill>
          <a:schemeClr val="tx1"/>
        </a:solidFill>
        <a:latin typeface="+mn-lt"/>
        <a:ea typeface="+mn-ea"/>
        <a:cs typeface="+mn-cs"/>
      </a:defRPr>
    </a:lvl1pPr>
    <a:lvl2pPr marL="475168" algn="l" defTabSz="950336" rtl="0" eaLnBrk="1" latinLnBrk="0" hangingPunct="1">
      <a:defRPr sz="1871" kern="1200">
        <a:solidFill>
          <a:schemeClr val="tx1"/>
        </a:solidFill>
        <a:latin typeface="+mn-lt"/>
        <a:ea typeface="+mn-ea"/>
        <a:cs typeface="+mn-cs"/>
      </a:defRPr>
    </a:lvl2pPr>
    <a:lvl3pPr marL="950336" algn="l" defTabSz="950336" rtl="0" eaLnBrk="1" latinLnBrk="0" hangingPunct="1">
      <a:defRPr sz="1871" kern="1200">
        <a:solidFill>
          <a:schemeClr val="tx1"/>
        </a:solidFill>
        <a:latin typeface="+mn-lt"/>
        <a:ea typeface="+mn-ea"/>
        <a:cs typeface="+mn-cs"/>
      </a:defRPr>
    </a:lvl3pPr>
    <a:lvl4pPr marL="1425504" algn="l" defTabSz="950336" rtl="0" eaLnBrk="1" latinLnBrk="0" hangingPunct="1">
      <a:defRPr sz="1871" kern="1200">
        <a:solidFill>
          <a:schemeClr val="tx1"/>
        </a:solidFill>
        <a:latin typeface="+mn-lt"/>
        <a:ea typeface="+mn-ea"/>
        <a:cs typeface="+mn-cs"/>
      </a:defRPr>
    </a:lvl4pPr>
    <a:lvl5pPr marL="1900672" algn="l" defTabSz="950336" rtl="0" eaLnBrk="1" latinLnBrk="0" hangingPunct="1">
      <a:defRPr sz="1871" kern="1200">
        <a:solidFill>
          <a:schemeClr val="tx1"/>
        </a:solidFill>
        <a:latin typeface="+mn-lt"/>
        <a:ea typeface="+mn-ea"/>
        <a:cs typeface="+mn-cs"/>
      </a:defRPr>
    </a:lvl5pPr>
    <a:lvl6pPr marL="2375840" algn="l" defTabSz="950336" rtl="0" eaLnBrk="1" latinLnBrk="0" hangingPunct="1">
      <a:defRPr sz="1871" kern="1200">
        <a:solidFill>
          <a:schemeClr val="tx1"/>
        </a:solidFill>
        <a:latin typeface="+mn-lt"/>
        <a:ea typeface="+mn-ea"/>
        <a:cs typeface="+mn-cs"/>
      </a:defRPr>
    </a:lvl6pPr>
    <a:lvl7pPr marL="2851008" algn="l" defTabSz="950336" rtl="0" eaLnBrk="1" latinLnBrk="0" hangingPunct="1">
      <a:defRPr sz="1871" kern="1200">
        <a:solidFill>
          <a:schemeClr val="tx1"/>
        </a:solidFill>
        <a:latin typeface="+mn-lt"/>
        <a:ea typeface="+mn-ea"/>
        <a:cs typeface="+mn-cs"/>
      </a:defRPr>
    </a:lvl7pPr>
    <a:lvl8pPr marL="3326176" algn="l" defTabSz="950336" rtl="0" eaLnBrk="1" latinLnBrk="0" hangingPunct="1">
      <a:defRPr sz="1871" kern="1200">
        <a:solidFill>
          <a:schemeClr val="tx1"/>
        </a:solidFill>
        <a:latin typeface="+mn-lt"/>
        <a:ea typeface="+mn-ea"/>
        <a:cs typeface="+mn-cs"/>
      </a:defRPr>
    </a:lvl8pPr>
    <a:lvl9pPr marL="3801344" algn="l" defTabSz="950336" rtl="0" eaLnBrk="1" latinLnBrk="0" hangingPunct="1">
      <a:defRPr sz="187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29">
          <p15:clr>
            <a:srgbClr val="A4A3A4"/>
          </p15:clr>
        </p15:guide>
        <p15:guide id="2" pos="345">
          <p15:clr>
            <a:srgbClr val="A4A3A4"/>
          </p15:clr>
        </p15:guide>
        <p15:guide id="3" pos="33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9" userDrawn="1">
          <p15:clr>
            <a:srgbClr val="A4A3A4"/>
          </p15:clr>
        </p15:guide>
        <p15:guide id="2" pos="2123" userDrawn="1">
          <p15:clr>
            <a:srgbClr val="A4A3A4"/>
          </p15:clr>
        </p15:guide>
        <p15:guide id="3" orient="horz" pos="3121">
          <p15:clr>
            <a:srgbClr val="A4A3A4"/>
          </p15:clr>
        </p15:guide>
        <p15:guide id="4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3B37"/>
    <a:srgbClr val="C5EAF1"/>
    <a:srgbClr val="C8F0F7"/>
    <a:srgbClr val="F1F3F3"/>
    <a:srgbClr val="FFE699"/>
    <a:srgbClr val="FF0000"/>
    <a:srgbClr val="5DA531"/>
    <a:srgbClr val="0B5DA4"/>
    <a:srgbClr val="C1E3E8"/>
    <a:srgbClr val="399B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99" autoAdjust="0"/>
    <p:restoredTop sz="78330" autoAdjust="0"/>
  </p:normalViewPr>
  <p:slideViewPr>
    <p:cSldViewPr snapToGrid="0" snapToObjects="1">
      <p:cViewPr varScale="1">
        <p:scale>
          <a:sx n="86" d="100"/>
          <a:sy n="86" d="100"/>
        </p:scale>
        <p:origin x="1824" y="84"/>
      </p:cViewPr>
      <p:guideLst>
        <p:guide orient="horz" pos="3929"/>
        <p:guide pos="345"/>
        <p:guide pos="3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456"/>
    </p:cViewPr>
  </p:sorterViewPr>
  <p:notesViewPr>
    <p:cSldViewPr snapToGrid="0" snapToObjects="1">
      <p:cViewPr varScale="1">
        <p:scale>
          <a:sx n="52" d="100"/>
          <a:sy n="52" d="100"/>
        </p:scale>
        <p:origin x="-2688" y="-84"/>
      </p:cViewPr>
      <p:guideLst>
        <p:guide orient="horz" pos="3109"/>
        <p:guide pos="2123"/>
        <p:guide orient="horz" pos="3121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4181" cy="494962"/>
          </a:xfrm>
          <a:prstGeom prst="rect">
            <a:avLst/>
          </a:prstGeom>
        </p:spPr>
        <p:txBody>
          <a:bodyPr vert="horz" lIns="91162" tIns="45580" rIns="91162" bIns="4558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784" y="0"/>
            <a:ext cx="2944181" cy="494962"/>
          </a:xfrm>
          <a:prstGeom prst="rect">
            <a:avLst/>
          </a:prstGeom>
        </p:spPr>
        <p:txBody>
          <a:bodyPr vert="horz" lIns="91162" tIns="45580" rIns="91162" bIns="45580" rtlCol="0"/>
          <a:lstStyle>
            <a:lvl1pPr algn="r">
              <a:defRPr sz="1200"/>
            </a:lvl1pPr>
          </a:lstStyle>
          <a:p>
            <a:fld id="{23A2B11B-6E1C-4C74-B27E-88A07455C6BD}" type="datetimeFigureOut">
              <a:rPr lang="en-GB" smtClean="0"/>
              <a:t>18/10/2019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409350"/>
            <a:ext cx="2944181" cy="494962"/>
          </a:xfrm>
          <a:prstGeom prst="rect">
            <a:avLst/>
          </a:prstGeom>
        </p:spPr>
        <p:txBody>
          <a:bodyPr vert="horz" lIns="91162" tIns="45580" rIns="91162" bIns="4558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784" y="9409350"/>
            <a:ext cx="2944181" cy="494962"/>
          </a:xfrm>
          <a:prstGeom prst="rect">
            <a:avLst/>
          </a:prstGeom>
        </p:spPr>
        <p:txBody>
          <a:bodyPr vert="horz" lIns="91162" tIns="45580" rIns="91162" bIns="45580" rtlCol="0" anchor="b"/>
          <a:lstStyle>
            <a:lvl1pPr algn="r">
              <a:defRPr sz="1200"/>
            </a:lvl1pPr>
          </a:lstStyle>
          <a:p>
            <a:fld id="{0DB5CAE6-0D91-48FA-B1E1-62AB70F5AC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8256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283" cy="497020"/>
          </a:xfrm>
          <a:prstGeom prst="rect">
            <a:avLst/>
          </a:prstGeom>
        </p:spPr>
        <p:txBody>
          <a:bodyPr vert="horz" lIns="93040" tIns="46519" rIns="93040" bIns="46519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48646" y="0"/>
            <a:ext cx="2944283" cy="497020"/>
          </a:xfrm>
          <a:prstGeom prst="rect">
            <a:avLst/>
          </a:prstGeom>
        </p:spPr>
        <p:txBody>
          <a:bodyPr vert="horz" lIns="93040" tIns="46519" rIns="93040" bIns="46519" rtlCol="0"/>
          <a:lstStyle>
            <a:lvl1pPr algn="r">
              <a:defRPr sz="1200"/>
            </a:lvl1pPr>
          </a:lstStyle>
          <a:p>
            <a:fld id="{833C82A6-E5D4-8A4A-B3A2-307AF436305F}" type="datetimeFigureOut">
              <a:rPr lang="nl-NL" smtClean="0"/>
              <a:t>18-10-2019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71488" y="1238250"/>
            <a:ext cx="5851525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040" tIns="46519" rIns="93040" bIns="46519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450" y="4767263"/>
            <a:ext cx="5435600" cy="3900488"/>
          </a:xfrm>
          <a:prstGeom prst="rect">
            <a:avLst/>
          </a:prstGeom>
        </p:spPr>
        <p:txBody>
          <a:bodyPr vert="horz" lIns="93040" tIns="46519" rIns="93040" bIns="46519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" y="9408983"/>
            <a:ext cx="2944283" cy="497019"/>
          </a:xfrm>
          <a:prstGeom prst="rect">
            <a:avLst/>
          </a:prstGeom>
        </p:spPr>
        <p:txBody>
          <a:bodyPr vert="horz" lIns="93040" tIns="46519" rIns="93040" bIns="46519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48646" y="9408983"/>
            <a:ext cx="2944283" cy="497019"/>
          </a:xfrm>
          <a:prstGeom prst="rect">
            <a:avLst/>
          </a:prstGeom>
        </p:spPr>
        <p:txBody>
          <a:bodyPr vert="horz" lIns="93040" tIns="46519" rIns="93040" bIns="46519" rtlCol="0" anchor="b"/>
          <a:lstStyle>
            <a:lvl1pPr algn="r">
              <a:defRPr sz="1200"/>
            </a:lvl1pPr>
          </a:lstStyle>
          <a:p>
            <a:fld id="{FE2E1E03-196A-5B46-BE35-1FC3D54EF4A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1370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50336" rtl="0" eaLnBrk="1" latinLnBrk="0" hangingPunct="1">
      <a:defRPr sz="1247" kern="1200">
        <a:solidFill>
          <a:schemeClr val="tx1"/>
        </a:solidFill>
        <a:latin typeface="+mn-lt"/>
        <a:ea typeface="+mn-ea"/>
        <a:cs typeface="+mn-cs"/>
      </a:defRPr>
    </a:lvl1pPr>
    <a:lvl2pPr marL="475168" algn="l" defTabSz="950336" rtl="0" eaLnBrk="1" latinLnBrk="0" hangingPunct="1">
      <a:defRPr sz="1247" kern="1200">
        <a:solidFill>
          <a:schemeClr val="tx1"/>
        </a:solidFill>
        <a:latin typeface="+mn-lt"/>
        <a:ea typeface="+mn-ea"/>
        <a:cs typeface="+mn-cs"/>
      </a:defRPr>
    </a:lvl2pPr>
    <a:lvl3pPr marL="950336" algn="l" defTabSz="950336" rtl="0" eaLnBrk="1" latinLnBrk="0" hangingPunct="1">
      <a:defRPr sz="1247" kern="1200">
        <a:solidFill>
          <a:schemeClr val="tx1"/>
        </a:solidFill>
        <a:latin typeface="+mn-lt"/>
        <a:ea typeface="+mn-ea"/>
        <a:cs typeface="+mn-cs"/>
      </a:defRPr>
    </a:lvl3pPr>
    <a:lvl4pPr marL="1425504" algn="l" defTabSz="950336" rtl="0" eaLnBrk="1" latinLnBrk="0" hangingPunct="1">
      <a:defRPr sz="1247" kern="1200">
        <a:solidFill>
          <a:schemeClr val="tx1"/>
        </a:solidFill>
        <a:latin typeface="+mn-lt"/>
        <a:ea typeface="+mn-ea"/>
        <a:cs typeface="+mn-cs"/>
      </a:defRPr>
    </a:lvl4pPr>
    <a:lvl5pPr marL="1900672" algn="l" defTabSz="950336" rtl="0" eaLnBrk="1" latinLnBrk="0" hangingPunct="1">
      <a:defRPr sz="1247" kern="1200">
        <a:solidFill>
          <a:schemeClr val="tx1"/>
        </a:solidFill>
        <a:latin typeface="+mn-lt"/>
        <a:ea typeface="+mn-ea"/>
        <a:cs typeface="+mn-cs"/>
      </a:defRPr>
    </a:lvl5pPr>
    <a:lvl6pPr marL="2375840" algn="l" defTabSz="950336" rtl="0" eaLnBrk="1" latinLnBrk="0" hangingPunct="1">
      <a:defRPr sz="1247" kern="1200">
        <a:solidFill>
          <a:schemeClr val="tx1"/>
        </a:solidFill>
        <a:latin typeface="+mn-lt"/>
        <a:ea typeface="+mn-ea"/>
        <a:cs typeface="+mn-cs"/>
      </a:defRPr>
    </a:lvl6pPr>
    <a:lvl7pPr marL="2851008" algn="l" defTabSz="950336" rtl="0" eaLnBrk="1" latinLnBrk="0" hangingPunct="1">
      <a:defRPr sz="1247" kern="1200">
        <a:solidFill>
          <a:schemeClr val="tx1"/>
        </a:solidFill>
        <a:latin typeface="+mn-lt"/>
        <a:ea typeface="+mn-ea"/>
        <a:cs typeface="+mn-cs"/>
      </a:defRPr>
    </a:lvl7pPr>
    <a:lvl8pPr marL="3326176" algn="l" defTabSz="950336" rtl="0" eaLnBrk="1" latinLnBrk="0" hangingPunct="1">
      <a:defRPr sz="1247" kern="1200">
        <a:solidFill>
          <a:schemeClr val="tx1"/>
        </a:solidFill>
        <a:latin typeface="+mn-lt"/>
        <a:ea typeface="+mn-ea"/>
        <a:cs typeface="+mn-cs"/>
      </a:defRPr>
    </a:lvl8pPr>
    <a:lvl9pPr marL="3801344" algn="l" defTabSz="950336" rtl="0" eaLnBrk="1" latinLnBrk="0" hangingPunct="1">
      <a:defRPr sz="124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16/08/24/opinion/campaign-stops/the-age-of-post-truth-politics.html?_r=0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E1E03-196A-5B46-BE35-1FC3D54EF4A2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7281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1488" y="1238250"/>
            <a:ext cx="5851525" cy="3343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b="1" i="1" dirty="0" err="1" smtClean="0"/>
              <a:t>Dealing</a:t>
            </a:r>
            <a:r>
              <a:rPr lang="fr-BE" b="1" i="1" dirty="0" smtClean="0"/>
              <a:t> </a:t>
            </a:r>
            <a:r>
              <a:rPr lang="fr-BE" b="1" i="1" dirty="0" err="1" smtClean="0"/>
              <a:t>with</a:t>
            </a:r>
            <a:r>
              <a:rPr lang="fr-BE" b="1" i="1" dirty="0" smtClean="0"/>
              <a:t> open</a:t>
            </a:r>
            <a:r>
              <a:rPr lang="fr-BE" b="1" i="1" baseline="0" dirty="0" smtClean="0"/>
              <a:t> </a:t>
            </a:r>
            <a:r>
              <a:rPr lang="fr-BE" b="1" i="1" dirty="0" err="1" smtClean="0"/>
              <a:t>access</a:t>
            </a:r>
            <a:r>
              <a:rPr lang="fr-BE" b="1" i="1" dirty="0" smtClean="0"/>
              <a:t> to information </a:t>
            </a:r>
          </a:p>
          <a:p>
            <a:endParaRPr lang="fr-BE" baseline="0" dirty="0" smtClean="0"/>
          </a:p>
          <a:p>
            <a:r>
              <a:rPr lang="fr-BE" baseline="0" dirty="0" err="1" smtClean="0"/>
              <a:t>Some</a:t>
            </a:r>
            <a:r>
              <a:rPr lang="fr-BE" baseline="0" dirty="0" smtClean="0"/>
              <a:t> of the </a:t>
            </a:r>
            <a:r>
              <a:rPr lang="fr-BE" baseline="0" dirty="0" err="1" smtClean="0"/>
              <a:t>measures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we</a:t>
            </a:r>
            <a:r>
              <a:rPr lang="fr-BE" baseline="0" dirty="0" smtClean="0"/>
              <a:t> have put in place at the JRC to help us manage and </a:t>
            </a:r>
            <a:r>
              <a:rPr lang="fr-BE" baseline="0" dirty="0" err="1" smtClean="0"/>
              <a:t>share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knowledge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better</a:t>
            </a:r>
            <a:r>
              <a:rPr lang="fr-BE" baseline="0" dirty="0" smtClean="0"/>
              <a:t> – </a:t>
            </a:r>
          </a:p>
          <a:p>
            <a:endParaRPr lang="fr-BE" baseline="0" dirty="0" smtClean="0"/>
          </a:p>
          <a:p>
            <a:r>
              <a:rPr lang="fr-BE" baseline="0" dirty="0" smtClean="0"/>
              <a:t>The </a:t>
            </a:r>
            <a:r>
              <a:rPr lang="fr-BE" baseline="0" dirty="0" err="1" smtClean="0"/>
              <a:t>forthcoming</a:t>
            </a:r>
            <a:r>
              <a:rPr lang="fr-BE" baseline="0" dirty="0" smtClean="0"/>
              <a:t> JRC </a:t>
            </a:r>
            <a:r>
              <a:rPr lang="fr-BE" baseline="0" dirty="0" err="1" smtClean="0"/>
              <a:t>Academy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where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we</a:t>
            </a:r>
            <a:r>
              <a:rPr lang="fr-BE" baseline="0" dirty="0" smtClean="0"/>
              <a:t> are </a:t>
            </a:r>
            <a:r>
              <a:rPr lang="fr-BE" baseline="0" dirty="0" err="1" smtClean="0"/>
              <a:t>grouping</a:t>
            </a:r>
            <a:r>
              <a:rPr lang="fr-BE" baseline="0" dirty="0" smtClean="0"/>
              <a:t> all the </a:t>
            </a:r>
            <a:r>
              <a:rPr lang="fr-BE" baseline="0" dirty="0" err="1" smtClean="0"/>
              <a:t>material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the JRC uses in courses and workshops</a:t>
            </a:r>
          </a:p>
          <a:p>
            <a:endParaRPr lang="fr-BE" baseline="0" dirty="0" smtClean="0"/>
          </a:p>
          <a:p>
            <a:r>
              <a:rPr lang="fr-BE" baseline="0" dirty="0" err="1" smtClean="0"/>
              <a:t>We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also</a:t>
            </a:r>
            <a:r>
              <a:rPr lang="fr-BE" baseline="0" dirty="0" smtClean="0"/>
              <a:t> have a </a:t>
            </a:r>
            <a:r>
              <a:rPr lang="fr-BE" baseline="0" dirty="0" err="1" smtClean="0"/>
              <a:t>dedicated</a:t>
            </a:r>
            <a:r>
              <a:rPr lang="fr-BE" baseline="0" dirty="0" smtClean="0"/>
              <a:t> programme to open </a:t>
            </a:r>
            <a:r>
              <a:rPr lang="fr-BE" baseline="0" dirty="0" err="1" smtClean="0"/>
              <a:t>access</a:t>
            </a:r>
            <a:r>
              <a:rPr lang="fr-BE" baseline="0" dirty="0" smtClean="0"/>
              <a:t> to </a:t>
            </a:r>
            <a:r>
              <a:rPr lang="fr-BE" baseline="0" dirty="0" err="1" smtClean="0"/>
              <a:t>our</a:t>
            </a:r>
            <a:r>
              <a:rPr lang="fr-BE" baseline="0" dirty="0" smtClean="0"/>
              <a:t> </a:t>
            </a:r>
            <a:r>
              <a:rPr lang="fr-BE" baseline="0" dirty="0" err="1" smtClean="0"/>
              <a:t>physical</a:t>
            </a:r>
            <a:r>
              <a:rPr lang="fr-BE" baseline="0" dirty="0" smtClean="0"/>
              <a:t> infrastructures and </a:t>
            </a:r>
            <a:r>
              <a:rPr lang="fr-BE" baseline="0" dirty="0" err="1" smtClean="0"/>
              <a:t>testing</a:t>
            </a:r>
            <a:r>
              <a:rPr lang="fr-BE" baseline="0" dirty="0" smtClean="0"/>
              <a:t> </a:t>
            </a:r>
            <a:r>
              <a:rPr lang="fr-BE" baseline="0" dirty="0" err="1" smtClean="0"/>
              <a:t>facilities</a:t>
            </a:r>
            <a:endParaRPr lang="fr-BE" baseline="0" dirty="0" smtClean="0"/>
          </a:p>
          <a:p>
            <a:r>
              <a:rPr lang="en-GB" sz="1247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38 accessible infrastructures – currently 87 institutions from 24 countries participating. Details available on our Science Hub.</a:t>
            </a:r>
          </a:p>
          <a:p>
            <a:endParaRPr lang="fr-BE" sz="1247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BE" sz="1247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</a:t>
            </a:r>
            <a:r>
              <a:rPr lang="fr-BE" sz="1247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are </a:t>
            </a:r>
            <a:r>
              <a:rPr lang="fr-BE" sz="1247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increasingly</a:t>
            </a:r>
            <a:r>
              <a:rPr lang="fr-BE" sz="1247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247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focusing</a:t>
            </a:r>
            <a:r>
              <a:rPr lang="fr-BE" sz="1247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</a:t>
            </a:r>
            <a:r>
              <a:rPr lang="fr-BE" sz="1247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citizen</a:t>
            </a:r>
            <a:r>
              <a:rPr lang="fr-BE" sz="1247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science and engagement – </a:t>
            </a:r>
            <a:r>
              <a:rPr lang="fr-BE" sz="1247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</a:t>
            </a:r>
            <a:r>
              <a:rPr lang="fr-BE" sz="1247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range </a:t>
            </a:r>
            <a:r>
              <a:rPr lang="fr-BE" sz="1247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</a:t>
            </a:r>
            <a:r>
              <a:rPr lang="fr-BE" sz="1247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247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apps</a:t>
            </a:r>
            <a:r>
              <a:rPr lang="fr-BE" sz="1247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247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tracking</a:t>
            </a:r>
            <a:r>
              <a:rPr lang="fr-BE" sz="1247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invasive  </a:t>
            </a:r>
            <a:r>
              <a:rPr lang="fr-BE" sz="1247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alien</a:t>
            </a:r>
            <a:r>
              <a:rPr lang="fr-BE" sz="1247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247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species</a:t>
            </a:r>
            <a:r>
              <a:rPr lang="fr-BE" sz="1247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a more </a:t>
            </a:r>
            <a:r>
              <a:rPr lang="fr-BE" sz="1247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recent</a:t>
            </a:r>
            <a:r>
              <a:rPr lang="fr-BE" sz="1247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initiative on 'Science for </a:t>
            </a:r>
            <a:r>
              <a:rPr lang="fr-BE" sz="1247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Cities</a:t>
            </a:r>
            <a:r>
              <a:rPr lang="fr-BE" sz="1247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' (</a:t>
            </a:r>
            <a:r>
              <a:rPr lang="fr-BE" sz="1247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launched</a:t>
            </a:r>
            <a:r>
              <a:rPr lang="fr-BE" sz="1247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fr-BE" sz="1247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spring</a:t>
            </a:r>
            <a:r>
              <a:rPr lang="fr-BE" sz="1247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2019) a programme </a:t>
            </a:r>
            <a:r>
              <a:rPr lang="fr-BE" sz="1247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where</a:t>
            </a:r>
            <a:r>
              <a:rPr lang="fr-BE" sz="1247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fr-BE" sz="1247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number</a:t>
            </a:r>
            <a:r>
              <a:rPr lang="fr-BE" sz="1247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fr-BE" sz="1247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cities</a:t>
            </a:r>
            <a:r>
              <a:rPr lang="fr-BE" sz="1247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247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across</a:t>
            </a:r>
            <a:r>
              <a:rPr lang="fr-BE" sz="1247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Europe are </a:t>
            </a:r>
            <a:r>
              <a:rPr lang="fr-BE" sz="1247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piloting</a:t>
            </a:r>
            <a:r>
              <a:rPr lang="fr-BE" sz="1247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247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dedicated</a:t>
            </a:r>
            <a:r>
              <a:rPr lang="fr-BE" sz="1247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247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projects</a:t>
            </a:r>
            <a:r>
              <a:rPr lang="fr-BE" sz="1247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endParaRPr lang="fr-BE" sz="1247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BE" sz="1247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I'm</a:t>
            </a:r>
            <a:r>
              <a:rPr lang="fr-BE" sz="1247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247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going</a:t>
            </a:r>
            <a:r>
              <a:rPr lang="fr-BE" sz="1247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fr-BE" sz="1247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give</a:t>
            </a:r>
            <a:r>
              <a:rPr lang="fr-BE" sz="1247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fr-BE" sz="1247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little</a:t>
            </a:r>
            <a:r>
              <a:rPr lang="fr-BE" sz="1247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more </a:t>
            </a:r>
            <a:r>
              <a:rPr lang="fr-BE" sz="1247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detail</a:t>
            </a:r>
            <a:r>
              <a:rPr lang="fr-BE" sz="1247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</a:t>
            </a:r>
            <a:r>
              <a:rPr lang="fr-BE" sz="1247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three</a:t>
            </a:r>
            <a:r>
              <a:rPr lang="fr-BE" sz="1247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areas: JRC </a:t>
            </a:r>
            <a:r>
              <a:rPr lang="fr-BE" sz="1247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Knowledge</a:t>
            </a:r>
            <a:r>
              <a:rPr lang="fr-BE" sz="1247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fr-BE" sz="1247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Competence</a:t>
            </a:r>
            <a:r>
              <a:rPr lang="fr-BE" sz="1247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Centres,  </a:t>
            </a:r>
            <a:r>
              <a:rPr lang="fr-BE" sz="1247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Knowledge</a:t>
            </a:r>
            <a:r>
              <a:rPr lang="fr-BE" sz="1247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 Policy (K4P) Platform and </a:t>
            </a:r>
            <a:r>
              <a:rPr lang="fr-BE" sz="1247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our</a:t>
            </a:r>
            <a:r>
              <a:rPr lang="fr-BE" sz="1247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247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latest</a:t>
            </a:r>
            <a:r>
              <a:rPr lang="fr-BE" sz="1247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'baby' – JRC Living </a:t>
            </a:r>
            <a:r>
              <a:rPr lang="fr-BE" sz="1247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Labs</a:t>
            </a:r>
            <a:r>
              <a:rPr lang="fr-BE" sz="1247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fr-BE" baseline="0" dirty="0" smtClean="0"/>
          </a:p>
          <a:p>
            <a:endParaRPr lang="fr-BE" baseline="0" dirty="0" smtClean="0"/>
          </a:p>
          <a:p>
            <a:endParaRPr lang="fr-BE" baseline="0" dirty="0" smtClean="0"/>
          </a:p>
          <a:p>
            <a:endParaRPr lang="fr-BE" baseline="0" dirty="0" smtClean="0"/>
          </a:p>
          <a:p>
            <a:endParaRPr lang="fr-BE" baseline="0" dirty="0" smtClean="0"/>
          </a:p>
          <a:p>
            <a:endParaRPr lang="fr-BE" baseline="0" dirty="0" smtClean="0"/>
          </a:p>
          <a:p>
            <a:endParaRPr lang="fr-BE" baseline="0" dirty="0" smtClean="0"/>
          </a:p>
          <a:p>
            <a:endParaRPr lang="fr-BE" baseline="0" dirty="0" smtClean="0"/>
          </a:p>
          <a:p>
            <a:endParaRPr lang="fr-BE" baseline="0" dirty="0" smtClean="0"/>
          </a:p>
          <a:p>
            <a:endParaRPr lang="fr-BE" baseline="0" dirty="0" smtClean="0"/>
          </a:p>
          <a:p>
            <a:endParaRPr lang="fr-BE" baseline="0" dirty="0" smtClean="0"/>
          </a:p>
          <a:p>
            <a:endParaRPr lang="fr-BE" baseline="0" dirty="0" smtClean="0"/>
          </a:p>
          <a:p>
            <a:endParaRPr lang="fr-BE" baseline="0" dirty="0" smtClean="0"/>
          </a:p>
          <a:p>
            <a:endParaRPr lang="fr-BE" baseline="0" dirty="0" smtClean="0"/>
          </a:p>
          <a:p>
            <a:endParaRPr lang="fr-BE" baseline="0" dirty="0" smtClean="0"/>
          </a:p>
          <a:p>
            <a:endParaRPr lang="fr-BE" baseline="0" dirty="0" smtClean="0"/>
          </a:p>
          <a:p>
            <a:endParaRPr lang="fr-BE" baseline="0" dirty="0" smtClean="0"/>
          </a:p>
          <a:p>
            <a:endParaRPr lang="fr-BE" dirty="0" smtClean="0"/>
          </a:p>
          <a:p>
            <a:endParaRPr lang="fr-BE" dirty="0" smtClean="0"/>
          </a:p>
          <a:p>
            <a:endParaRPr lang="fr-BE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4C359-F21C-5144-9CEB-BDBE24445460}" type="slidenum">
              <a:rPr lang="nl-NL" smtClean="0"/>
              <a:pPr/>
              <a:t>10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090759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 smtClean="0"/>
          </a:p>
          <a:p>
            <a:r>
              <a:rPr lang="en-US" dirty="0" smtClean="0">
                <a:latin typeface="+mn-lt"/>
              </a:rPr>
              <a:t>Knowledge </a:t>
            </a:r>
            <a:r>
              <a:rPr lang="en-US" dirty="0" err="1" smtClean="0">
                <a:latin typeface="+mn-lt"/>
              </a:rPr>
              <a:t>Centres</a:t>
            </a:r>
            <a:r>
              <a:rPr lang="en-US" dirty="0" smtClean="0">
                <a:latin typeface="+mn-lt"/>
              </a:rPr>
              <a:t> are virtual entities, bringing together experts and knowledge from different locations inside and outside the European Commission. </a:t>
            </a:r>
          </a:p>
          <a:p>
            <a:endParaRPr lang="en-US" dirty="0" smtClean="0">
              <a:latin typeface="+mn-lt"/>
            </a:endParaRPr>
          </a:p>
          <a:p>
            <a:r>
              <a:rPr lang="en-US" dirty="0" smtClean="0">
                <a:latin typeface="+mn-lt"/>
              </a:rPr>
              <a:t>Their objective is to inform policy-makers in a transparent, tailored and concise manner about the status and findings of the latest scientific evidence.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E1E03-196A-5B46-BE35-1FC3D54EF4A2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99669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1488" y="1238250"/>
            <a:ext cx="5851525" cy="3343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latin typeface="+mn-lt"/>
            </a:endParaRPr>
          </a:p>
          <a:p>
            <a:r>
              <a:rPr lang="en-US" dirty="0" smtClean="0">
                <a:latin typeface="+mn-lt"/>
              </a:rPr>
              <a:t>Some</a:t>
            </a:r>
            <a:r>
              <a:rPr lang="en-US" baseline="0" dirty="0" smtClean="0">
                <a:latin typeface="+mn-lt"/>
              </a:rPr>
              <a:t> examples of the knowledge </a:t>
            </a:r>
            <a:r>
              <a:rPr lang="en-US" baseline="0" dirty="0" err="1" smtClean="0">
                <a:latin typeface="+mn-lt"/>
              </a:rPr>
              <a:t>centres</a:t>
            </a:r>
            <a:r>
              <a:rPr lang="en-US" baseline="0" dirty="0" smtClean="0">
                <a:latin typeface="+mn-lt"/>
              </a:rPr>
              <a:t> at the JRC </a:t>
            </a:r>
          </a:p>
          <a:p>
            <a:endParaRPr lang="en-US" dirty="0" smtClean="0">
              <a:latin typeface="+mn-lt"/>
            </a:endParaRPr>
          </a:p>
          <a:p>
            <a:r>
              <a:rPr lang="en-US" dirty="0" smtClean="0">
                <a:latin typeface="+mn-lt"/>
              </a:rPr>
              <a:t>Knowledge </a:t>
            </a:r>
            <a:r>
              <a:rPr lang="en-US" dirty="0" err="1">
                <a:latin typeface="+mn-lt"/>
              </a:rPr>
              <a:t>Centres</a:t>
            </a:r>
            <a:r>
              <a:rPr lang="en-US" dirty="0">
                <a:latin typeface="+mn-lt"/>
              </a:rPr>
              <a:t> on 'Disaster Risk Management', 'Migration and Demography' and 'Territorial Policies</a:t>
            </a:r>
            <a:r>
              <a:rPr lang="en-US" dirty="0" smtClean="0">
                <a:latin typeface="+mn-lt"/>
              </a:rPr>
              <a:t>' were started in 2016</a:t>
            </a:r>
            <a:r>
              <a:rPr lang="en-US" baseline="0" dirty="0" smtClean="0">
                <a:latin typeface="+mn-lt"/>
              </a:rPr>
              <a:t> – to date we have 7 knowledge </a:t>
            </a:r>
            <a:r>
              <a:rPr lang="en-US" baseline="0" dirty="0" err="1" smtClean="0">
                <a:latin typeface="+mn-lt"/>
              </a:rPr>
              <a:t>centres</a:t>
            </a:r>
            <a:r>
              <a:rPr lang="en-US" baseline="0" dirty="0" smtClean="0">
                <a:latin typeface="+mn-lt"/>
              </a:rPr>
              <a:t> in all (not listed here:  AI watch/observatory, KC for Global Food and Nutrition Security)</a:t>
            </a:r>
          </a:p>
          <a:p>
            <a:endParaRPr lang="en-US" baseline="0" dirty="0" smtClean="0">
              <a:latin typeface="+mn-lt"/>
            </a:endParaRPr>
          </a:p>
          <a:p>
            <a:endParaRPr lang="en-US" baseline="0" dirty="0" smtClean="0">
              <a:latin typeface="+mn-lt"/>
            </a:endParaRPr>
          </a:p>
          <a:p>
            <a:endParaRPr lang="en-US" baseline="0" dirty="0" smtClean="0">
              <a:latin typeface="+mn-lt"/>
            </a:endParaRPr>
          </a:p>
          <a:p>
            <a:endParaRPr lang="en-US" baseline="0" dirty="0" smtClean="0">
              <a:latin typeface="+mn-lt"/>
            </a:endParaRPr>
          </a:p>
          <a:p>
            <a:endParaRPr lang="en-US" baseline="0" dirty="0" smtClean="0">
              <a:latin typeface="+mn-lt"/>
            </a:endParaRP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E1E03-196A-5B46-BE35-1FC3D54EF4A2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96161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1488" y="1238250"/>
            <a:ext cx="5851525" cy="3343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Competence </a:t>
            </a:r>
            <a:r>
              <a:rPr lang="en-US" dirty="0" err="1">
                <a:latin typeface="+mn-lt"/>
              </a:rPr>
              <a:t>Centres</a:t>
            </a:r>
            <a:r>
              <a:rPr lang="en-US" dirty="0">
                <a:latin typeface="+mn-lt"/>
              </a:rPr>
              <a:t> complement Knowledge </a:t>
            </a:r>
            <a:r>
              <a:rPr lang="en-US" dirty="0" err="1">
                <a:latin typeface="+mn-lt"/>
              </a:rPr>
              <a:t>Centres</a:t>
            </a:r>
            <a:r>
              <a:rPr lang="en-US" dirty="0">
                <a:latin typeface="+mn-lt"/>
              </a:rPr>
              <a:t> by focusing on analytical tools which can be applied to any policy area, and by bringing together in one place extensive expertise in this field. The Competence </a:t>
            </a:r>
            <a:r>
              <a:rPr lang="en-US" dirty="0" err="1">
                <a:latin typeface="+mn-lt"/>
              </a:rPr>
              <a:t>Centres</a:t>
            </a:r>
            <a:r>
              <a:rPr lang="en-US" dirty="0">
                <a:latin typeface="+mn-lt"/>
              </a:rPr>
              <a:t> 'Composite Indicators' 'Microeconomic Evaluation' and 'Text Mining and Analysis' have already been established while a Competence Centre ‘Modelling', is planned for launch in 2017. The latter will include an inventory of models used by the European Commission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E1E03-196A-5B46-BE35-1FC3D54EF4A2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08284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JRC has a long </a:t>
            </a:r>
            <a:r>
              <a:rPr lang="fr-BE" dirty="0" err="1" smtClean="0"/>
              <a:t>history</a:t>
            </a:r>
            <a:r>
              <a:rPr lang="fr-BE" dirty="0" smtClean="0"/>
              <a:t> of </a:t>
            </a:r>
            <a:r>
              <a:rPr lang="fr-BE" dirty="0" err="1" smtClean="0"/>
              <a:t>publishing</a:t>
            </a:r>
            <a:r>
              <a:rPr lang="fr-BE" baseline="0" dirty="0" smtClean="0"/>
              <a:t> on-line.</a:t>
            </a:r>
            <a:endParaRPr lang="fr-BE" dirty="0" smtClean="0"/>
          </a:p>
          <a:p>
            <a:endParaRPr lang="fr-BE" dirty="0" smtClean="0"/>
          </a:p>
          <a:p>
            <a:r>
              <a:rPr lang="fr-BE" dirty="0" smtClean="0"/>
              <a:t>All</a:t>
            </a:r>
            <a:r>
              <a:rPr lang="fr-BE" baseline="0" dirty="0" smtClean="0"/>
              <a:t> JRC publications are open </a:t>
            </a:r>
            <a:r>
              <a:rPr lang="fr-BE" baseline="0" dirty="0" err="1" smtClean="0"/>
              <a:t>access</a:t>
            </a:r>
            <a:r>
              <a:rPr lang="fr-BE" baseline="0" dirty="0" smtClean="0"/>
              <a:t> and are </a:t>
            </a:r>
            <a:r>
              <a:rPr lang="fr-BE" baseline="0" dirty="0" err="1" smtClean="0"/>
              <a:t>found</a:t>
            </a:r>
            <a:r>
              <a:rPr lang="fr-BE" baseline="0" dirty="0" smtClean="0"/>
              <a:t> in </a:t>
            </a:r>
            <a:r>
              <a:rPr lang="fr-BE" baseline="0" dirty="0" err="1" smtClean="0"/>
              <a:t>our</a:t>
            </a:r>
            <a:r>
              <a:rPr lang="fr-BE" baseline="0" dirty="0" smtClean="0"/>
              <a:t> Publications </a:t>
            </a:r>
            <a:r>
              <a:rPr lang="fr-BE" baseline="0" dirty="0" err="1" smtClean="0"/>
              <a:t>Repository</a:t>
            </a:r>
            <a:r>
              <a:rPr lang="fr-BE" baseline="0" dirty="0" smtClean="0"/>
              <a:t> (accessible </a:t>
            </a:r>
            <a:r>
              <a:rPr lang="fr-BE" baseline="0" dirty="0" err="1" smtClean="0"/>
              <a:t>from</a:t>
            </a:r>
            <a:r>
              <a:rPr lang="fr-BE" baseline="0" dirty="0" smtClean="0"/>
              <a:t> the EU Science Hub)</a:t>
            </a:r>
          </a:p>
          <a:p>
            <a:r>
              <a:rPr lang="fr-BE" baseline="0" dirty="0" err="1" smtClean="0"/>
              <a:t>Some</a:t>
            </a:r>
            <a:r>
              <a:rPr lang="fr-BE" baseline="0" dirty="0" smtClean="0"/>
              <a:t> 1400 publications are </a:t>
            </a:r>
            <a:r>
              <a:rPr lang="fr-BE" baseline="0" dirty="0" err="1" smtClean="0"/>
              <a:t>produced</a:t>
            </a:r>
            <a:r>
              <a:rPr lang="fr-BE" baseline="0" dirty="0" smtClean="0"/>
              <a:t> per </a:t>
            </a:r>
            <a:r>
              <a:rPr lang="fr-BE" baseline="0" dirty="0" err="1" smtClean="0"/>
              <a:t>annum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which</a:t>
            </a:r>
            <a:r>
              <a:rPr lang="fr-BE" baseline="0" dirty="0" smtClean="0"/>
              <a:t> 400 </a:t>
            </a:r>
            <a:r>
              <a:rPr lang="fr-BE" baseline="0" dirty="0" err="1" smtClean="0"/>
              <a:t>peer-reviewed</a:t>
            </a:r>
            <a:r>
              <a:rPr lang="fr-BE" baseline="0" dirty="0" smtClean="0"/>
              <a:t>.</a:t>
            </a:r>
          </a:p>
          <a:p>
            <a:endParaRPr lang="fr-BE" baseline="0" dirty="0" smtClean="0"/>
          </a:p>
          <a:p>
            <a:r>
              <a:rPr lang="fr-BE" baseline="0" dirty="0" smtClean="0"/>
              <a:t>The JRC Data Catalogue </a:t>
            </a:r>
            <a:r>
              <a:rPr lang="fr-BE" baseline="0" dirty="0" err="1" smtClean="0"/>
              <a:t>contains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nearly</a:t>
            </a:r>
            <a:r>
              <a:rPr lang="fr-BE" baseline="0" dirty="0" smtClean="0"/>
              <a:t> 2600 data sets </a:t>
            </a:r>
            <a:r>
              <a:rPr lang="fr-BE" baseline="0" dirty="0" err="1" smtClean="0"/>
              <a:t>across</a:t>
            </a:r>
            <a:r>
              <a:rPr lang="fr-BE" baseline="0" dirty="0" smtClean="0"/>
              <a:t> a </a:t>
            </a:r>
            <a:r>
              <a:rPr lang="fr-BE" baseline="0" dirty="0" err="1" smtClean="0"/>
              <a:t>wide</a:t>
            </a:r>
            <a:r>
              <a:rPr lang="fr-BE" baseline="0" dirty="0" smtClean="0"/>
              <a:t> range of areas  and </a:t>
            </a:r>
            <a:r>
              <a:rPr lang="fr-BE" baseline="0" dirty="0" err="1" smtClean="0"/>
              <a:t>is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freely</a:t>
            </a:r>
            <a:r>
              <a:rPr lang="fr-BE" baseline="0" dirty="0" smtClean="0"/>
              <a:t> accessible, </a:t>
            </a:r>
            <a:r>
              <a:rPr lang="fr-BE" baseline="0" dirty="0" err="1" smtClean="0"/>
              <a:t>also</a:t>
            </a:r>
            <a:r>
              <a:rPr lang="fr-BE" baseline="0" dirty="0" smtClean="0"/>
              <a:t> </a:t>
            </a:r>
            <a:r>
              <a:rPr lang="fr-BE" baseline="0" dirty="0" err="1" smtClean="0"/>
              <a:t>feeds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into</a:t>
            </a:r>
            <a:r>
              <a:rPr lang="fr-BE" baseline="0" dirty="0" smtClean="0"/>
              <a:t> EU Open Data Portal.</a:t>
            </a:r>
          </a:p>
          <a:p>
            <a:endParaRPr lang="fr-BE" baseline="0" dirty="0" smtClean="0"/>
          </a:p>
          <a:p>
            <a:r>
              <a:rPr lang="fr-BE" baseline="0" dirty="0" smtClean="0"/>
              <a:t>In addition, the JRC has more </a:t>
            </a:r>
            <a:r>
              <a:rPr lang="fr-BE" baseline="0" dirty="0" err="1" smtClean="0"/>
              <a:t>than</a:t>
            </a:r>
            <a:r>
              <a:rPr lang="fr-BE" baseline="0" dirty="0" smtClean="0"/>
              <a:t> 160 on-line </a:t>
            </a:r>
            <a:r>
              <a:rPr lang="fr-BE" baseline="0" dirty="0" err="1" smtClean="0"/>
              <a:t>databases</a:t>
            </a:r>
            <a:r>
              <a:rPr lang="fr-BE" baseline="0" dirty="0" smtClean="0"/>
              <a:t> all of </a:t>
            </a:r>
            <a:r>
              <a:rPr lang="fr-BE" baseline="0" dirty="0" err="1" smtClean="0"/>
              <a:t>which</a:t>
            </a:r>
            <a:r>
              <a:rPr lang="fr-BE" baseline="0" dirty="0" smtClean="0"/>
              <a:t> are </a:t>
            </a:r>
            <a:r>
              <a:rPr lang="fr-BE" baseline="0" dirty="0" err="1" smtClean="0"/>
              <a:t>searchable</a:t>
            </a:r>
            <a:r>
              <a:rPr lang="fr-BE" baseline="0" dirty="0" smtClean="0"/>
              <a:t> and accessible – </a:t>
            </a:r>
            <a:r>
              <a:rPr lang="fr-BE" baseline="0" dirty="0" err="1" smtClean="0"/>
              <a:t>can</a:t>
            </a:r>
            <a:r>
              <a:rPr lang="fr-BE" baseline="0" dirty="0" smtClean="0"/>
              <a:t> </a:t>
            </a:r>
            <a:r>
              <a:rPr lang="fr-BE" baseline="0" dirty="0" err="1" smtClean="0"/>
              <a:t>be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found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through</a:t>
            </a:r>
            <a:r>
              <a:rPr lang="fr-BE" baseline="0" dirty="0" smtClean="0"/>
              <a:t> EU Science Hub.</a:t>
            </a:r>
          </a:p>
          <a:p>
            <a:endParaRPr lang="fr-BE" baseline="0" dirty="0" smtClean="0"/>
          </a:p>
          <a:p>
            <a:endParaRPr lang="fr-BE" baseline="0" dirty="0" smtClean="0"/>
          </a:p>
          <a:p>
            <a:endParaRPr lang="fr-BE" baseline="0" dirty="0" smtClean="0"/>
          </a:p>
          <a:p>
            <a:endParaRPr lang="fr-BE" baseline="0" dirty="0" smtClean="0"/>
          </a:p>
          <a:p>
            <a:endParaRPr lang="fr-BE" baseline="0" dirty="0" smtClean="0"/>
          </a:p>
          <a:p>
            <a:endParaRPr lang="fr-BE" baseline="0" dirty="0" smtClean="0"/>
          </a:p>
          <a:p>
            <a:endParaRPr lang="fr-BE" baseline="0" dirty="0" smtClean="0"/>
          </a:p>
          <a:p>
            <a:endParaRPr lang="fr-BE" baseline="0" dirty="0" smtClean="0"/>
          </a:p>
          <a:p>
            <a:endParaRPr lang="fr-BE" baseline="0" dirty="0" smtClean="0"/>
          </a:p>
          <a:p>
            <a:endParaRPr lang="fr-BE" baseline="0" dirty="0" smtClean="0"/>
          </a:p>
          <a:p>
            <a:endParaRPr lang="fr-BE" baseline="0" dirty="0" smtClean="0"/>
          </a:p>
          <a:p>
            <a:endParaRPr lang="fr-BE" baseline="0" dirty="0" smtClean="0"/>
          </a:p>
          <a:p>
            <a:endParaRPr lang="fr-BE" baseline="0" dirty="0" smtClean="0"/>
          </a:p>
          <a:p>
            <a:endParaRPr lang="fr-BE" baseline="0" dirty="0" smtClean="0"/>
          </a:p>
          <a:p>
            <a:endParaRPr lang="fr-BE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E1E03-196A-5B46-BE35-1FC3D54EF4A2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40228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 smtClean="0"/>
          </a:p>
          <a:p>
            <a:endParaRPr lang="fr-BE" dirty="0" smtClean="0"/>
          </a:p>
          <a:p>
            <a:r>
              <a:rPr lang="en-GB" sz="1247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international nature of both science and politics</a:t>
            </a:r>
            <a:r>
              <a:rPr lang="en-GB" sz="1247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47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means we cannot limit K4P to just the Commission’s scientists and policymakers — we need to organise scientific knowledge </a:t>
            </a:r>
            <a:r>
              <a:rPr lang="en-GB" sz="1247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 </a:t>
            </a:r>
            <a:r>
              <a:rPr lang="en-GB" sz="1247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across Europe, </a:t>
            </a:r>
            <a:r>
              <a:rPr lang="en-GB" sz="1247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en-GB" sz="1247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policymakers across Europe.</a:t>
            </a:r>
          </a:p>
          <a:p>
            <a:endParaRPr lang="fr-BE" sz="1247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47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knowledge is in one single database, using a global taxonomy, so you need no longer search multiple sites to find relevant scientific knowledge for policymaking.</a:t>
            </a:r>
            <a:endParaRPr lang="fr-BE" sz="1247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E1E03-196A-5B46-BE35-1FC3D54EF4A2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52531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b="1" dirty="0" smtClean="0"/>
          </a:p>
          <a:p>
            <a:r>
              <a:rPr lang="fr-BE" b="1" dirty="0" smtClean="0"/>
              <a:t>Open </a:t>
            </a:r>
            <a:r>
              <a:rPr lang="fr-BE" b="1" dirty="0" err="1" smtClean="0"/>
              <a:t>Knowledge</a:t>
            </a:r>
            <a:r>
              <a:rPr lang="fr-BE" b="1" dirty="0" smtClean="0"/>
              <a:t>: EC </a:t>
            </a:r>
            <a:r>
              <a:rPr lang="fr-BE" b="1" dirty="0" err="1" smtClean="0"/>
              <a:t>Walks</a:t>
            </a:r>
            <a:r>
              <a:rPr lang="fr-BE" b="1" dirty="0" smtClean="0"/>
              <a:t> the Talk </a:t>
            </a:r>
          </a:p>
          <a:p>
            <a:endParaRPr lang="fr-BE" dirty="0" smtClean="0"/>
          </a:p>
          <a:p>
            <a:r>
              <a:rPr lang="fr-BE" dirty="0" err="1" smtClean="0"/>
              <a:t>We</a:t>
            </a:r>
            <a:r>
              <a:rPr lang="fr-BE" dirty="0" smtClean="0"/>
              <a:t> have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already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seen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the </a:t>
            </a:r>
            <a:r>
              <a:rPr lang="fr-BE" baseline="0" dirty="0" err="1" smtClean="0"/>
              <a:t>policy-evidence</a:t>
            </a:r>
            <a:r>
              <a:rPr lang="fr-BE" baseline="0" dirty="0" smtClean="0"/>
              <a:t> interface </a:t>
            </a:r>
            <a:r>
              <a:rPr lang="fr-BE" baseline="0" dirty="0" err="1" smtClean="0"/>
              <a:t>is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complex</a:t>
            </a:r>
            <a:r>
              <a:rPr lang="fr-BE" baseline="0" dirty="0" smtClean="0"/>
              <a:t> and </a:t>
            </a:r>
            <a:r>
              <a:rPr lang="fr-BE" baseline="0" dirty="0" err="1" smtClean="0"/>
              <a:t>being</a:t>
            </a:r>
            <a:r>
              <a:rPr lang="fr-BE" baseline="0" dirty="0" smtClean="0"/>
              <a:t> the </a:t>
            </a:r>
            <a:r>
              <a:rPr lang="fr-BE" baseline="0" dirty="0" err="1" smtClean="0"/>
              <a:t>Commission's</a:t>
            </a:r>
            <a:r>
              <a:rPr lang="fr-BE" baseline="0" dirty="0" smtClean="0"/>
              <a:t> science and </a:t>
            </a:r>
            <a:r>
              <a:rPr lang="fr-BE" baseline="0" dirty="0" err="1" smtClean="0"/>
              <a:t>knowledge</a:t>
            </a:r>
            <a:r>
              <a:rPr lang="fr-BE" baseline="0" dirty="0" smtClean="0"/>
              <a:t> service has </a:t>
            </a:r>
            <a:r>
              <a:rPr lang="fr-BE" baseline="0" dirty="0" err="1" smtClean="0"/>
              <a:t>its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own</a:t>
            </a:r>
            <a:r>
              <a:rPr lang="fr-BE" baseline="0" dirty="0" smtClean="0"/>
              <a:t> challenges.  </a:t>
            </a:r>
          </a:p>
          <a:p>
            <a:endParaRPr lang="fr-BE" baseline="0" dirty="0" smtClean="0"/>
          </a:p>
          <a:p>
            <a:r>
              <a:rPr lang="fr-BE" baseline="0" dirty="0" err="1" smtClean="0"/>
              <a:t>We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also</a:t>
            </a:r>
            <a:r>
              <a:rPr lang="fr-BE" baseline="0" dirty="0" smtClean="0"/>
              <a:t> </a:t>
            </a:r>
            <a:r>
              <a:rPr lang="fr-BE" baseline="0" dirty="0" err="1" smtClean="0"/>
              <a:t>realise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often</a:t>
            </a:r>
            <a:r>
              <a:rPr lang="fr-BE" baseline="0" dirty="0" smtClean="0"/>
              <a:t> </a:t>
            </a:r>
            <a:r>
              <a:rPr lang="fr-BE" baseline="0" dirty="0" err="1" smtClean="0"/>
              <a:t>barriers</a:t>
            </a:r>
            <a:r>
              <a:rPr lang="fr-BE" baseline="0" dirty="0" smtClean="0"/>
              <a:t> to </a:t>
            </a:r>
            <a:r>
              <a:rPr lang="fr-BE" baseline="0" dirty="0" err="1" smtClean="0"/>
              <a:t>uptake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policy</a:t>
            </a:r>
            <a:r>
              <a:rPr lang="fr-BE" baseline="0" dirty="0" smtClean="0"/>
              <a:t> </a:t>
            </a:r>
            <a:r>
              <a:rPr lang="fr-BE" baseline="0" dirty="0" err="1" smtClean="0"/>
              <a:t>can</a:t>
            </a:r>
            <a:r>
              <a:rPr lang="fr-BE" baseline="0" dirty="0" smtClean="0"/>
              <a:t> </a:t>
            </a:r>
            <a:r>
              <a:rPr lang="fr-BE" baseline="0" dirty="0" err="1" smtClean="0"/>
              <a:t>often</a:t>
            </a:r>
            <a:r>
              <a:rPr lang="fr-BE" baseline="0" dirty="0" smtClean="0"/>
              <a:t> </a:t>
            </a:r>
            <a:r>
              <a:rPr lang="fr-BE" baseline="0" dirty="0" err="1" smtClean="0"/>
              <a:t>be</a:t>
            </a:r>
            <a:r>
              <a:rPr lang="fr-BE" baseline="0" dirty="0" smtClean="0"/>
              <a:t> due to </a:t>
            </a:r>
            <a:r>
              <a:rPr lang="fr-BE" baseline="0" dirty="0" err="1" smtClean="0"/>
              <a:t>misperceptions</a:t>
            </a:r>
            <a:r>
              <a:rPr lang="fr-BE" baseline="0" dirty="0" smtClean="0"/>
              <a:t> and a </a:t>
            </a:r>
            <a:r>
              <a:rPr lang="fr-BE" baseline="0" dirty="0" err="1" smtClean="0"/>
              <a:t>lack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citizen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involvement</a:t>
            </a:r>
            <a:r>
              <a:rPr lang="fr-BE" baseline="0" dirty="0" smtClean="0"/>
              <a:t>.</a:t>
            </a:r>
          </a:p>
          <a:p>
            <a:endParaRPr lang="fr-BE" baseline="0" dirty="0" smtClean="0"/>
          </a:p>
          <a:p>
            <a:r>
              <a:rPr lang="fr-BE" baseline="0" dirty="0" smtClean="0"/>
              <a:t>As part of </a:t>
            </a:r>
            <a:r>
              <a:rPr lang="fr-BE" baseline="0" dirty="0" err="1" smtClean="0"/>
              <a:t>our</a:t>
            </a:r>
            <a:r>
              <a:rPr lang="fr-BE" baseline="0" dirty="0" smtClean="0"/>
              <a:t> initiative to open JRC sites </a:t>
            </a:r>
            <a:r>
              <a:rPr lang="fr-BE" baseline="0" dirty="0" err="1" smtClean="0"/>
              <a:t>further</a:t>
            </a:r>
            <a:r>
              <a:rPr lang="fr-BE" baseline="0" dirty="0" smtClean="0"/>
              <a:t>, </a:t>
            </a:r>
            <a:r>
              <a:rPr lang="fr-BE" baseline="0" dirty="0" err="1" smtClean="0"/>
              <a:t>we</a:t>
            </a:r>
            <a:r>
              <a:rPr lang="fr-BE" baseline="0" dirty="0" smtClean="0"/>
              <a:t> are </a:t>
            </a:r>
            <a:r>
              <a:rPr lang="fr-BE" baseline="0" dirty="0" err="1" smtClean="0"/>
              <a:t>starting</a:t>
            </a:r>
            <a:r>
              <a:rPr lang="fr-BE" baseline="0" dirty="0" smtClean="0"/>
              <a:t> to pilot Living </a:t>
            </a:r>
            <a:r>
              <a:rPr lang="fr-BE" baseline="0" dirty="0" err="1" smtClean="0"/>
              <a:t>Labs</a:t>
            </a:r>
            <a:r>
              <a:rPr lang="fr-BE" baseline="0" dirty="0" smtClean="0"/>
              <a:t> on </a:t>
            </a:r>
            <a:r>
              <a:rPr lang="fr-BE" baseline="0" dirty="0" err="1" smtClean="0"/>
              <a:t>two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our</a:t>
            </a:r>
            <a:r>
              <a:rPr lang="fr-BE" baseline="0" dirty="0" smtClean="0"/>
              <a:t> sites – JRC </a:t>
            </a:r>
            <a:r>
              <a:rPr lang="fr-BE" baseline="0" dirty="0" err="1" smtClean="0"/>
              <a:t>Ispra</a:t>
            </a:r>
            <a:r>
              <a:rPr lang="fr-BE" baseline="0" dirty="0" smtClean="0"/>
              <a:t> in </a:t>
            </a:r>
            <a:r>
              <a:rPr lang="fr-BE" baseline="0" dirty="0" err="1" smtClean="0"/>
              <a:t>Italy</a:t>
            </a:r>
            <a:r>
              <a:rPr lang="fr-BE" baseline="0" dirty="0" smtClean="0"/>
              <a:t> and JRC </a:t>
            </a:r>
            <a:r>
              <a:rPr lang="fr-BE" baseline="0" dirty="0" err="1" smtClean="0"/>
              <a:t>Petten</a:t>
            </a:r>
            <a:r>
              <a:rPr lang="fr-BE" baseline="0" dirty="0" smtClean="0"/>
              <a:t> in the </a:t>
            </a:r>
            <a:r>
              <a:rPr lang="fr-BE" baseline="0" dirty="0" err="1" smtClean="0"/>
              <a:t>Netherlands</a:t>
            </a:r>
            <a:r>
              <a:rPr lang="fr-BE" baseline="0" dirty="0" smtClean="0"/>
              <a:t>.</a:t>
            </a:r>
          </a:p>
          <a:p>
            <a:endParaRPr lang="fr-BE" baseline="0" dirty="0" smtClean="0"/>
          </a:p>
          <a:p>
            <a:r>
              <a:rPr lang="fr-BE" baseline="0" dirty="0" err="1" smtClean="0"/>
              <a:t>We</a:t>
            </a:r>
            <a:r>
              <a:rPr lang="fr-BE" baseline="0" dirty="0" smtClean="0"/>
              <a:t> have a </a:t>
            </a:r>
            <a:r>
              <a:rPr lang="fr-BE" baseline="0" dirty="0" err="1" smtClean="0"/>
              <a:t>very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strong</a:t>
            </a:r>
            <a:r>
              <a:rPr lang="fr-BE" baseline="0" dirty="0" smtClean="0"/>
              <a:t> focus </a:t>
            </a:r>
          </a:p>
          <a:p>
            <a:endParaRPr lang="fr-BE" baseline="0" dirty="0" smtClean="0"/>
          </a:p>
          <a:p>
            <a:endParaRPr lang="fr-BE" dirty="0" smtClean="0"/>
          </a:p>
          <a:p>
            <a:endParaRPr lang="fr-BE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E1E03-196A-5B46-BE35-1FC3D54EF4A2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13255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1488" y="1238250"/>
            <a:ext cx="5851525" cy="3343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 smtClean="0"/>
          </a:p>
          <a:p>
            <a:r>
              <a:rPr lang="fr-BE" dirty="0" err="1" smtClean="0"/>
              <a:t>We</a:t>
            </a:r>
            <a:r>
              <a:rPr lang="fr-BE" dirty="0" smtClean="0"/>
              <a:t> have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launched</a:t>
            </a:r>
            <a:r>
              <a:rPr lang="fr-BE" baseline="0" dirty="0" smtClean="0"/>
              <a:t> a pilot call on Living </a:t>
            </a:r>
            <a:r>
              <a:rPr lang="fr-BE" baseline="0" dirty="0" err="1" smtClean="0"/>
              <a:t>Labs</a:t>
            </a:r>
            <a:r>
              <a:rPr lang="fr-BE" baseline="0" dirty="0" smtClean="0"/>
              <a:t> in </a:t>
            </a:r>
            <a:r>
              <a:rPr lang="fr-BE" baseline="0" dirty="0" err="1" smtClean="0"/>
              <a:t>two</a:t>
            </a:r>
            <a:r>
              <a:rPr lang="fr-BE" baseline="0" dirty="0" smtClean="0"/>
              <a:t> areas:</a:t>
            </a:r>
          </a:p>
          <a:p>
            <a:endParaRPr lang="fr-BE" baseline="0" dirty="0" smtClean="0"/>
          </a:p>
          <a:p>
            <a:r>
              <a:rPr lang="fr-BE" baseline="0" dirty="0" smtClean="0"/>
              <a:t>Digital </a:t>
            </a:r>
            <a:r>
              <a:rPr lang="fr-BE" baseline="0" dirty="0" err="1" smtClean="0"/>
              <a:t>energy</a:t>
            </a:r>
            <a:r>
              <a:rPr lang="fr-BE" baseline="0" dirty="0" smtClean="0"/>
              <a:t> solutions</a:t>
            </a:r>
          </a:p>
          <a:p>
            <a:endParaRPr lang="fr-BE" baseline="0" dirty="0" smtClean="0"/>
          </a:p>
          <a:p>
            <a:r>
              <a:rPr lang="fr-BE" baseline="0" dirty="0" smtClean="0"/>
              <a:t>Future </a:t>
            </a:r>
            <a:r>
              <a:rPr lang="fr-BE" baseline="0" dirty="0" err="1" smtClean="0"/>
              <a:t>mobility</a:t>
            </a:r>
            <a:r>
              <a:rPr lang="fr-BE" baseline="0" dirty="0" smtClean="0"/>
              <a:t> solutions</a:t>
            </a:r>
          </a:p>
          <a:p>
            <a:endParaRPr lang="fr-BE" baseline="0" dirty="0" smtClean="0"/>
          </a:p>
          <a:p>
            <a:r>
              <a:rPr lang="fr-BE" baseline="0" dirty="0" smtClean="0"/>
              <a:t>Our sites </a:t>
            </a:r>
            <a:r>
              <a:rPr lang="fr-BE" baseline="0" dirty="0" err="1" smtClean="0"/>
              <a:t>offer</a:t>
            </a:r>
            <a:r>
              <a:rPr lang="fr-BE" baseline="0" dirty="0" smtClean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more controlled environment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Technology performance + user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Involvement of users not just researchers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Complex real –life environment close to the real research setting, (bad weather, human errors)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Facilitates co-creation, co-design with all stakeholders</a:t>
            </a:r>
          </a:p>
          <a:p>
            <a:endParaRPr lang="fr-BE" baseline="0" dirty="0" smtClean="0"/>
          </a:p>
          <a:p>
            <a:r>
              <a:rPr lang="fr-BE" baseline="0" dirty="0" smtClean="0"/>
              <a:t>Our call </a:t>
            </a:r>
            <a:r>
              <a:rPr lang="fr-BE" baseline="0" dirty="0" err="1" smtClean="0"/>
              <a:t>is</a:t>
            </a:r>
            <a:r>
              <a:rPr lang="fr-BE" baseline="0" dirty="0" smtClean="0"/>
              <a:t> open </a:t>
            </a:r>
            <a:r>
              <a:rPr lang="fr-BE" baseline="0" dirty="0" err="1" smtClean="0"/>
              <a:t>until</a:t>
            </a:r>
            <a:r>
              <a:rPr lang="fr-BE" baseline="0" dirty="0" smtClean="0"/>
              <a:t> end 2020! Applications </a:t>
            </a:r>
            <a:r>
              <a:rPr lang="fr-BE" baseline="0" dirty="0" err="1" smtClean="0"/>
              <a:t>welcome</a:t>
            </a:r>
            <a:r>
              <a:rPr lang="fr-BE" baseline="0" dirty="0" smtClean="0"/>
              <a:t>!</a:t>
            </a:r>
          </a:p>
          <a:p>
            <a:endParaRPr lang="fr-BE" baseline="0" dirty="0" smtClean="0"/>
          </a:p>
          <a:p>
            <a:endParaRPr lang="fr-BE" baseline="0" dirty="0" smtClean="0"/>
          </a:p>
          <a:p>
            <a:endParaRPr lang="fr-BE" baseline="0" dirty="0" smtClean="0"/>
          </a:p>
          <a:p>
            <a:endParaRPr lang="fr-BE" baseline="0" dirty="0" smtClean="0"/>
          </a:p>
          <a:p>
            <a:endParaRPr lang="fr-BE" baseline="0" dirty="0" smtClean="0"/>
          </a:p>
          <a:p>
            <a:endParaRPr lang="fr-BE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4C359-F21C-5144-9CEB-BDBE24445460}" type="slidenum">
              <a:rPr lang="nl-NL" smtClean="0"/>
              <a:pPr/>
              <a:t>17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854944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E1E03-196A-5B46-BE35-1FC3D54EF4A2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62125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E1E03-196A-5B46-BE35-1FC3D54EF4A2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3716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1488" y="1238250"/>
            <a:ext cx="5851525" cy="3343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4C359-F21C-5144-9CEB-BDBE24445460}" type="slidenum">
              <a:rPr lang="nl-NL" smtClean="0"/>
              <a:pPr/>
              <a:t>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46954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E1E03-196A-5B46-BE35-1FC3D54EF4A2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8527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JRC</a:t>
            </a:r>
            <a:r>
              <a:rPr lang="en-GB" baseline="0" dirty="0" smtClean="0"/>
              <a:t> facts &amp; figures </a:t>
            </a:r>
            <a:r>
              <a:rPr lang="en-GB" baseline="0" dirty="0" smtClean="0">
                <a:sym typeface="Wingdings" panose="05000000000000000000" pitchFamily="2" charset="2"/>
              </a:rPr>
              <a:t> all info in one slide (select which slide you prefer 1 or 2)</a:t>
            </a:r>
          </a:p>
          <a:p>
            <a:endParaRPr lang="fr-BE" baseline="0" dirty="0" smtClean="0">
              <a:sym typeface="Wingdings" panose="05000000000000000000" pitchFamily="2" charset="2"/>
            </a:endParaRPr>
          </a:p>
          <a:p>
            <a:endParaRPr lang="fr-BE" baseline="0" dirty="0" smtClean="0">
              <a:sym typeface="Wingdings" panose="05000000000000000000" pitchFamily="2" charset="2"/>
            </a:endParaRPr>
          </a:p>
          <a:p>
            <a:r>
              <a:rPr lang="fr-BE" baseline="0" dirty="0" err="1" smtClean="0">
                <a:sym typeface="Wingdings" panose="05000000000000000000" pitchFamily="2" charset="2"/>
              </a:rPr>
              <a:t>Context</a:t>
            </a:r>
            <a:r>
              <a:rPr lang="fr-BE" baseline="0" dirty="0" smtClean="0">
                <a:sym typeface="Wingdings" panose="05000000000000000000" pitchFamily="2" charset="2"/>
              </a:rPr>
              <a:t> of </a:t>
            </a:r>
            <a:r>
              <a:rPr lang="fr-BE" baseline="0" dirty="0" err="1" smtClean="0">
                <a:sym typeface="Wingdings" panose="05000000000000000000" pitchFamily="2" charset="2"/>
              </a:rPr>
              <a:t>what</a:t>
            </a:r>
            <a:r>
              <a:rPr lang="fr-BE" baseline="0" dirty="0" smtClean="0">
                <a:sym typeface="Wingdings" panose="05000000000000000000" pitchFamily="2" charset="2"/>
              </a:rPr>
              <a:t> JRC </a:t>
            </a:r>
            <a:r>
              <a:rPr lang="fr-BE" baseline="0" dirty="0" err="1" smtClean="0">
                <a:sym typeface="Wingdings" panose="05000000000000000000" pitchFamily="2" charset="2"/>
              </a:rPr>
              <a:t>does</a:t>
            </a:r>
            <a:r>
              <a:rPr lang="fr-BE" baseline="0" dirty="0" smtClean="0">
                <a:sym typeface="Wingdings" panose="05000000000000000000" pitchFamily="2" charset="2"/>
              </a:rPr>
              <a:t> and </a:t>
            </a:r>
            <a:r>
              <a:rPr lang="fr-BE" baseline="0" dirty="0" err="1" smtClean="0">
                <a:sym typeface="Wingdings" panose="05000000000000000000" pitchFamily="2" charset="2"/>
              </a:rPr>
              <a:t>offers</a:t>
            </a:r>
            <a:r>
              <a:rPr lang="fr-BE" baseline="0" dirty="0" smtClean="0">
                <a:sym typeface="Wingdings" panose="05000000000000000000" pitchFamily="2" charset="2"/>
              </a:rPr>
              <a:t>:</a:t>
            </a:r>
          </a:p>
          <a:p>
            <a:pPr marL="344786" indent="-344786">
              <a:spcBef>
                <a:spcPts val="1609"/>
              </a:spcBef>
              <a:buClr>
                <a:srgbClr val="093B37"/>
              </a:buClr>
              <a:buSzPct val="150000"/>
              <a:buFont typeface="Arial" charset="0"/>
              <a:buChar char="•"/>
              <a:defRPr/>
            </a:pPr>
            <a:r>
              <a:rPr lang="en-GB" sz="1400" dirty="0">
                <a:solidFill>
                  <a:srgbClr val="093B37"/>
                </a:solidFill>
                <a:latin typeface="Verdana"/>
                <a:ea typeface="Verdana" panose="020B0604030504040204" pitchFamily="34" charset="0"/>
                <a:cs typeface="Verdana"/>
              </a:rPr>
              <a:t>Fully </a:t>
            </a:r>
            <a:r>
              <a:rPr lang="en-GB" sz="1400" b="1" dirty="0">
                <a:solidFill>
                  <a:srgbClr val="093B37"/>
                </a:solidFill>
                <a:latin typeface="Verdana"/>
                <a:ea typeface="Verdana" panose="020B0604030504040204" pitchFamily="34" charset="0"/>
                <a:cs typeface="Verdana"/>
              </a:rPr>
              <a:t>policy-relevant</a:t>
            </a:r>
            <a:r>
              <a:rPr lang="en-GB" sz="1400" dirty="0">
                <a:solidFill>
                  <a:srgbClr val="093B37"/>
                </a:solidFill>
                <a:latin typeface="Verdana"/>
                <a:ea typeface="Verdana" panose="020B0604030504040204" pitchFamily="34" charset="0"/>
                <a:cs typeface="Verdana"/>
              </a:rPr>
              <a:t> and world class </a:t>
            </a:r>
            <a:r>
              <a:rPr lang="en-GB" sz="1400" b="1" dirty="0">
                <a:solidFill>
                  <a:srgbClr val="093B37"/>
                </a:solidFill>
                <a:latin typeface="Verdana"/>
                <a:ea typeface="Verdana" panose="020B0604030504040204" pitchFamily="34" charset="0"/>
                <a:cs typeface="Verdana"/>
              </a:rPr>
              <a:t>knowledge production</a:t>
            </a:r>
            <a:endParaRPr lang="en-GB" sz="1400" dirty="0">
              <a:solidFill>
                <a:srgbClr val="093B37"/>
              </a:solidFill>
              <a:latin typeface="Verdana"/>
              <a:ea typeface="Verdana" panose="020B0604030504040204" pitchFamily="34" charset="0"/>
              <a:cs typeface="Verdana"/>
            </a:endParaRPr>
          </a:p>
          <a:p>
            <a:pPr marL="344786" indent="-344786">
              <a:spcBef>
                <a:spcPts val="1609"/>
              </a:spcBef>
              <a:buClr>
                <a:srgbClr val="093B37"/>
              </a:buClr>
              <a:buSzPct val="150000"/>
              <a:buFont typeface="Arial" charset="0"/>
              <a:buChar char="•"/>
              <a:defRPr/>
            </a:pPr>
            <a:r>
              <a:rPr lang="en-GB" sz="1400" dirty="0">
                <a:solidFill>
                  <a:srgbClr val="093B37"/>
                </a:solidFill>
                <a:latin typeface="Verdana"/>
                <a:ea typeface="Verdana" panose="020B0604030504040204" pitchFamily="34" charset="0"/>
                <a:cs typeface="Verdana"/>
              </a:rPr>
              <a:t>Priorities driven </a:t>
            </a:r>
            <a:r>
              <a:rPr lang="en-GB" sz="1400" b="1" dirty="0">
                <a:solidFill>
                  <a:srgbClr val="093B37"/>
                </a:solidFill>
                <a:latin typeface="Verdana"/>
                <a:ea typeface="Verdana" panose="020B0604030504040204" pitchFamily="34" charset="0"/>
                <a:cs typeface="Verdana"/>
              </a:rPr>
              <a:t>knowledge and competence management</a:t>
            </a:r>
          </a:p>
          <a:p>
            <a:pPr marL="344786" indent="-344786">
              <a:spcBef>
                <a:spcPts val="1609"/>
              </a:spcBef>
              <a:buClr>
                <a:srgbClr val="093B37"/>
              </a:buClr>
              <a:buSzPct val="150000"/>
              <a:buFont typeface="Arial" charset="0"/>
              <a:buChar char="•"/>
              <a:defRPr/>
            </a:pPr>
            <a:r>
              <a:rPr lang="en-GB" sz="1400" dirty="0">
                <a:solidFill>
                  <a:srgbClr val="093B37"/>
                </a:solidFill>
                <a:latin typeface="Verdana"/>
                <a:ea typeface="Verdana" panose="020B0604030504040204" pitchFamily="34" charset="0"/>
                <a:cs typeface="Verdana"/>
              </a:rPr>
              <a:t>One JRC – </a:t>
            </a:r>
            <a:r>
              <a:rPr lang="en-GB" sz="1400" b="1" dirty="0">
                <a:solidFill>
                  <a:srgbClr val="093B37"/>
                </a:solidFill>
                <a:latin typeface="Verdana"/>
                <a:ea typeface="Verdana" panose="020B0604030504040204" pitchFamily="34" charset="0"/>
                <a:cs typeface="Verdana"/>
              </a:rPr>
              <a:t>anticipating</a:t>
            </a:r>
            <a:r>
              <a:rPr lang="en-GB" sz="1400" dirty="0">
                <a:solidFill>
                  <a:srgbClr val="093B37"/>
                </a:solidFill>
                <a:latin typeface="Verdana"/>
                <a:ea typeface="Verdana" panose="020B0604030504040204" pitchFamily="34" charset="0"/>
                <a:cs typeface="Verdana"/>
              </a:rPr>
              <a:t> emerging issues, </a:t>
            </a:r>
            <a:br>
              <a:rPr lang="en-GB" sz="1400" dirty="0">
                <a:solidFill>
                  <a:srgbClr val="093B37"/>
                </a:solidFill>
                <a:latin typeface="Verdana"/>
                <a:ea typeface="Verdana" panose="020B0604030504040204" pitchFamily="34" charset="0"/>
                <a:cs typeface="Verdana"/>
              </a:rPr>
            </a:br>
            <a:r>
              <a:rPr lang="en-GB" sz="1400" b="1" dirty="0">
                <a:solidFill>
                  <a:srgbClr val="093B37"/>
                </a:solidFill>
                <a:latin typeface="Verdana"/>
                <a:ea typeface="Verdana" panose="020B0604030504040204" pitchFamily="34" charset="0"/>
                <a:cs typeface="Verdana"/>
              </a:rPr>
              <a:t>understanding</a:t>
            </a:r>
            <a:r>
              <a:rPr lang="en-GB" sz="1400" dirty="0">
                <a:solidFill>
                  <a:srgbClr val="093B37"/>
                </a:solidFill>
                <a:latin typeface="Verdana"/>
                <a:ea typeface="Verdana" panose="020B0604030504040204" pitchFamily="34" charset="0"/>
                <a:cs typeface="Verdana"/>
              </a:rPr>
              <a:t> complexities and </a:t>
            </a:r>
            <a:r>
              <a:rPr lang="en-GB" sz="1400" b="1" dirty="0">
                <a:solidFill>
                  <a:srgbClr val="093B37"/>
                </a:solidFill>
                <a:latin typeface="Verdana"/>
                <a:ea typeface="Verdana" panose="020B0604030504040204" pitchFamily="34" charset="0"/>
                <a:cs typeface="Verdana"/>
              </a:rPr>
              <a:t>bridging</a:t>
            </a:r>
            <a:r>
              <a:rPr lang="en-GB" sz="1400" dirty="0">
                <a:solidFill>
                  <a:srgbClr val="093B37"/>
                </a:solidFill>
                <a:latin typeface="Verdana"/>
                <a:ea typeface="Verdana" panose="020B0604030504040204" pitchFamily="34" charset="0"/>
                <a:cs typeface="Verdana"/>
              </a:rPr>
              <a:t> silos</a:t>
            </a:r>
          </a:p>
          <a:p>
            <a:pPr marL="344786" indent="-344786">
              <a:spcBef>
                <a:spcPts val="1609"/>
              </a:spcBef>
              <a:buClr>
                <a:srgbClr val="093B37"/>
              </a:buClr>
              <a:buSzPct val="150000"/>
              <a:buFont typeface="Arial" charset="0"/>
              <a:buChar char="•"/>
              <a:defRPr/>
            </a:pPr>
            <a:r>
              <a:rPr lang="en-GB" sz="1400" b="1" dirty="0">
                <a:solidFill>
                  <a:srgbClr val="093B37"/>
                </a:solidFill>
                <a:latin typeface="Verdana"/>
                <a:ea typeface="Verdana" panose="020B0604030504040204" pitchFamily="34" charset="0"/>
                <a:cs typeface="Verdana"/>
              </a:rPr>
              <a:t>Addressing challenges of research </a:t>
            </a:r>
            <a:br>
              <a:rPr lang="en-GB" sz="1400" b="1" dirty="0">
                <a:solidFill>
                  <a:srgbClr val="093B37"/>
                </a:solidFill>
                <a:latin typeface="Verdana"/>
                <a:ea typeface="Verdana" panose="020B0604030504040204" pitchFamily="34" charset="0"/>
                <a:cs typeface="Verdana"/>
              </a:rPr>
            </a:br>
            <a:r>
              <a:rPr lang="en-GB" sz="1400" dirty="0">
                <a:solidFill>
                  <a:srgbClr val="093B37"/>
                </a:solidFill>
                <a:latin typeface="Verdana"/>
                <a:ea typeface="Verdana" panose="020B0604030504040204" pitchFamily="34" charset="0"/>
                <a:cs typeface="Verdana"/>
              </a:rPr>
              <a:t>(information deluge, </a:t>
            </a:r>
            <a:r>
              <a:rPr lang="en-GB" sz="1400" dirty="0" err="1">
                <a:solidFill>
                  <a:srgbClr val="093B37"/>
                </a:solidFill>
                <a:latin typeface="Verdana"/>
                <a:ea typeface="Verdana" panose="020B0604030504040204" pitchFamily="34" charset="0"/>
                <a:cs typeface="Verdana"/>
              </a:rPr>
              <a:t>multidisciplinarity</a:t>
            </a:r>
            <a:r>
              <a:rPr lang="en-GB" sz="1400" dirty="0">
                <a:solidFill>
                  <a:srgbClr val="093B37"/>
                </a:solidFill>
                <a:latin typeface="Verdana"/>
                <a:ea typeface="Verdana" panose="020B0604030504040204" pitchFamily="34" charset="0"/>
                <a:cs typeface="Verdana"/>
              </a:rPr>
              <a:t>, </a:t>
            </a:r>
            <a:br>
              <a:rPr lang="en-GB" sz="1400" dirty="0">
                <a:solidFill>
                  <a:srgbClr val="093B37"/>
                </a:solidFill>
                <a:latin typeface="Verdana"/>
                <a:ea typeface="Verdana" panose="020B0604030504040204" pitchFamily="34" charset="0"/>
                <a:cs typeface="Verdana"/>
              </a:rPr>
            </a:br>
            <a:r>
              <a:rPr lang="en-GB" sz="1400" dirty="0">
                <a:solidFill>
                  <a:srgbClr val="093B37"/>
                </a:solidFill>
                <a:latin typeface="Verdana"/>
                <a:ea typeface="Verdana" panose="020B0604030504040204" pitchFamily="34" charset="0"/>
                <a:cs typeface="Verdana"/>
              </a:rPr>
              <a:t>integrity, reproducibility)</a:t>
            </a:r>
            <a:endParaRPr lang="en-GB" sz="1400" b="1" dirty="0">
              <a:solidFill>
                <a:srgbClr val="093B37"/>
              </a:solidFill>
              <a:latin typeface="Verdana"/>
              <a:ea typeface="Verdana" panose="020B0604030504040204" pitchFamily="34" charset="0"/>
              <a:cs typeface="Verdana"/>
            </a:endParaRPr>
          </a:p>
          <a:p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E1E03-196A-5B46-BE35-1FC3D54EF4A2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8987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 publications: </a:t>
            </a:r>
          </a:p>
          <a:p>
            <a:endParaRPr lang="en-US" dirty="0" smtClean="0"/>
          </a:p>
          <a:p>
            <a:r>
              <a:rPr lang="en-US" dirty="0" smtClean="0"/>
              <a:t>1400 publications per annum – all open access (</a:t>
            </a:r>
            <a:r>
              <a:rPr lang="en-US" dirty="0" err="1" smtClean="0"/>
              <a:t>eg</a:t>
            </a:r>
            <a:r>
              <a:rPr lang="en-US" dirty="0" smtClean="0"/>
              <a:t> in open access journals for peer-reviewed, published on EU Science Hub if JRC own publication</a:t>
            </a: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E1E03-196A-5B46-BE35-1FC3D54EF4A2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5809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 smtClean="0"/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E1E03-196A-5B46-BE35-1FC3D54EF4A2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1939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1488" y="1238250"/>
            <a:ext cx="5851525" cy="3343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100" dirty="0"/>
              <a:t>Those of us working at the evidence – policy interface are confronted with 3 types of complexity:</a:t>
            </a:r>
          </a:p>
          <a:p>
            <a:pPr marL="169497" indent="-169497">
              <a:buFont typeface="Arial" panose="020B0604020202020204" pitchFamily="34" charset="0"/>
              <a:buChar char="•"/>
            </a:pPr>
            <a:r>
              <a:rPr lang="en-US" sz="1100" dirty="0"/>
              <a:t>Complexity of knowledge</a:t>
            </a:r>
          </a:p>
          <a:p>
            <a:pPr marL="169497" indent="-169497">
              <a:buFont typeface="Arial" panose="020B0604020202020204" pitchFamily="34" charset="0"/>
              <a:buChar char="•"/>
            </a:pPr>
            <a:r>
              <a:rPr lang="en-US" sz="1100" dirty="0"/>
              <a:t>Complexity of political problems – wicked problems</a:t>
            </a:r>
          </a:p>
          <a:p>
            <a:pPr marL="169497" indent="-169497">
              <a:buFont typeface="Arial" panose="020B0604020202020204" pitchFamily="34" charset="0"/>
              <a:buChar char="•"/>
            </a:pPr>
            <a:r>
              <a:rPr lang="en-US" sz="1100" dirty="0"/>
              <a:t>Complexity of the relationship between evidence and policy</a:t>
            </a:r>
          </a:p>
          <a:p>
            <a:pPr marL="169497" indent="-169497">
              <a:buFont typeface="Arial" panose="020B0604020202020204" pitchFamily="34" charset="0"/>
              <a:buChar char="•"/>
            </a:pPr>
            <a:endParaRPr lang="en-US" sz="1100" dirty="0"/>
          </a:p>
          <a:p>
            <a:r>
              <a:rPr lang="en-US" sz="1100" dirty="0"/>
              <a:t>Complexity is the meta-problem of our age. </a:t>
            </a:r>
            <a:endParaRPr lang="en-GB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B518D-5E14-465B-BD04-B1127317E5C8}" type="slidenum">
              <a:rPr lang="en-GB" altLang="en-US" smtClean="0"/>
              <a:pPr/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6492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1488" y="1238250"/>
            <a:ext cx="5851525" cy="3343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Why such a complexity: first, Super-abundance </a:t>
            </a:r>
            <a:r>
              <a:rPr lang="en-US" b="1" dirty="0"/>
              <a:t>of knowledge</a:t>
            </a:r>
            <a:endParaRPr lang="en-GB" b="1" dirty="0"/>
          </a:p>
          <a:p>
            <a:r>
              <a:rPr lang="en-GB" dirty="0" smtClean="0"/>
              <a:t>There is  good news and bad news. The good news is that we have never</a:t>
            </a:r>
            <a:r>
              <a:rPr lang="en-GB" baseline="0" dirty="0" smtClean="0"/>
              <a:t> known so much about ourselves, our planet and our society. </a:t>
            </a:r>
            <a:endParaRPr lang="en-GB" dirty="0" smtClean="0"/>
          </a:p>
          <a:p>
            <a:r>
              <a:rPr lang="en-GB" dirty="0" smtClean="0"/>
              <a:t>According </a:t>
            </a:r>
            <a:r>
              <a:rPr lang="en-GB" dirty="0"/>
              <a:t>to </a:t>
            </a:r>
            <a:r>
              <a:rPr lang="en-GB" dirty="0" smtClean="0"/>
              <a:t>the </a:t>
            </a:r>
            <a:r>
              <a:rPr lang="en-GB" dirty="0"/>
              <a:t>University of Ottawa, in 2009 we passed the 50 million mark in terms of the total number of science papers published since 1665, and approximately 2.5-3.0 million new scientific papers are published each year. As of 2014 there were approximately 28,100 active scholarly peer-reviewed journals. </a:t>
            </a:r>
            <a:endParaRPr lang="en-GB" dirty="0" smtClean="0"/>
          </a:p>
          <a:p>
            <a:r>
              <a:rPr lang="en-GB" dirty="0" smtClean="0"/>
              <a:t>This</a:t>
            </a:r>
            <a:r>
              <a:rPr lang="en-GB" baseline="0" dirty="0" smtClean="0"/>
              <a:t> super abundance is also a curse. As William Davies said (2016): </a:t>
            </a:r>
            <a:r>
              <a:rPr lang="en-GB" dirty="0" smtClean="0"/>
              <a:t>"</a:t>
            </a:r>
            <a:r>
              <a:rPr lang="en-GB" dirty="0"/>
              <a:t>The problem is the oversupply of facts in the 21st century: There are too many sources, too many methods, with varying levels of credibility, depending on who funded a given study and how the eye-catching number was selected</a:t>
            </a:r>
            <a:r>
              <a:rPr lang="en-GB" dirty="0" smtClean="0"/>
              <a:t>."  </a:t>
            </a:r>
          </a:p>
          <a:p>
            <a:endParaRPr lang="en-GB" dirty="0" smtClean="0"/>
          </a:p>
          <a:p>
            <a:r>
              <a:rPr lang="en-GB" dirty="0" smtClean="0"/>
              <a:t>Note: William Davies - </a:t>
            </a:r>
            <a:r>
              <a:rPr lang="en-GB" baseline="0" dirty="0" smtClean="0"/>
              <a:t>author of  the "The Happiness Industry" and The New York Times contributor. </a:t>
            </a:r>
            <a:r>
              <a:rPr lang="en-GB" u="sng" dirty="0" smtClean="0">
                <a:hlinkClick r:id="rId3"/>
              </a:rPr>
              <a:t>https://www.nytimes.com/2016/08/24/opinion/campaign-stops/the-age-of-post-truth-politics.html?_r=0</a:t>
            </a:r>
            <a:r>
              <a:rPr lang="en-GB" dirty="0" smtClean="0"/>
              <a:t> </a:t>
            </a:r>
          </a:p>
          <a:p>
            <a:endParaRPr lang="en-GB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B518D-5E14-465B-BD04-B1127317E5C8}" type="slidenum">
              <a:rPr lang="en-GB" altLang="en-US" smtClean="0"/>
              <a:pPr/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8183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1488" y="1238250"/>
            <a:ext cx="5851525" cy="3343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smtClean="0"/>
              <a:t>Dealing with the information overload</a:t>
            </a:r>
          </a:p>
          <a:p>
            <a:endParaRPr lang="en-GB" baseline="0" dirty="0" smtClean="0"/>
          </a:p>
          <a:p>
            <a:pPr marL="281489" indent="-281489">
              <a:buFontTx/>
              <a:buChar char="-"/>
            </a:pPr>
            <a:r>
              <a:rPr lang="en-GB" baseline="0" dirty="0" smtClean="0"/>
              <a:t>Today we have access to a unique vast amount of information</a:t>
            </a:r>
          </a:p>
          <a:p>
            <a:pPr marL="281489" indent="-281489">
              <a:buFontTx/>
              <a:buChar char="-"/>
            </a:pPr>
            <a:r>
              <a:rPr lang="en-GB" baseline="0" dirty="0" smtClean="0"/>
              <a:t>The information comes from many sources from crowd sourcing to universities and industry to individual experts</a:t>
            </a:r>
          </a:p>
          <a:p>
            <a:pPr marL="281489" indent="-281489">
              <a:buFontTx/>
              <a:buChar char="-"/>
            </a:pPr>
            <a:r>
              <a:rPr lang="en-GB" baseline="0" dirty="0" smtClean="0"/>
              <a:t>Within the European Commission there is a need/wish to manage this information, to separate the truth from the lies, the reality from the “alternative facts”</a:t>
            </a:r>
          </a:p>
          <a:p>
            <a:pPr marL="281489" indent="-281489">
              <a:buFontTx/>
              <a:buChar char="-"/>
            </a:pPr>
            <a:r>
              <a:rPr lang="en-GB" baseline="0" dirty="0" smtClean="0"/>
              <a:t>The added value of the JRC is to perform this task through our expertise and the development of Knowledge Management procedures. Including sense making / filtering / visualisation of data </a:t>
            </a:r>
          </a:p>
          <a:p>
            <a:pPr marL="281489" indent="-281489">
              <a:buFontTx/>
              <a:buChar char="-"/>
            </a:pPr>
            <a:r>
              <a:rPr lang="en-GB" baseline="0" dirty="0" smtClean="0"/>
              <a:t>Further it should be noted that the process is 2-way and dynamic both in the information and policy making domains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E1E03-196A-5B46-BE35-1FC3D54EF4A2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6725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74999" y="1178222"/>
            <a:ext cx="9449991" cy="2506427"/>
          </a:xfrm>
          <a:prstGeom prst="rect">
            <a:avLst/>
          </a:prstGeom>
        </p:spPr>
        <p:txBody>
          <a:bodyPr anchor="b"/>
          <a:lstStyle>
            <a:lvl1pPr algn="ctr">
              <a:defRPr sz="620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74999" y="3781306"/>
            <a:ext cx="9449991" cy="17381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80"/>
            </a:lvl1pPr>
            <a:lvl2pPr marL="472516" indent="0" algn="ctr">
              <a:buNone/>
              <a:defRPr sz="2067"/>
            </a:lvl2pPr>
            <a:lvl3pPr marL="945032" indent="0" algn="ctr">
              <a:buNone/>
              <a:defRPr sz="1860"/>
            </a:lvl3pPr>
            <a:lvl4pPr marL="1417549" indent="0" algn="ctr">
              <a:buNone/>
              <a:defRPr sz="1654"/>
            </a:lvl4pPr>
            <a:lvl5pPr marL="1890065" indent="0" algn="ctr">
              <a:buNone/>
              <a:defRPr sz="1654"/>
            </a:lvl5pPr>
            <a:lvl6pPr marL="2362581" indent="0" algn="ctr">
              <a:buNone/>
              <a:defRPr sz="1654"/>
            </a:lvl6pPr>
            <a:lvl7pPr marL="2835097" indent="0" algn="ctr">
              <a:buNone/>
              <a:defRPr sz="1654"/>
            </a:lvl7pPr>
            <a:lvl8pPr marL="3307613" indent="0" algn="ctr">
              <a:buNone/>
              <a:defRPr sz="1654"/>
            </a:lvl8pPr>
            <a:lvl9pPr marL="3780130" indent="0" algn="ctr">
              <a:buNone/>
              <a:defRPr sz="1654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66249" y="6672697"/>
            <a:ext cx="2834997" cy="383297"/>
          </a:xfrm>
          <a:prstGeom prst="rect">
            <a:avLst/>
          </a:prstGeom>
        </p:spPr>
        <p:txBody>
          <a:bodyPr/>
          <a:lstStyle/>
          <a:p>
            <a:fld id="{4CC2EBDE-0FDB-F243-A23C-6EB8DFC7580C}" type="datetimeFigureOut">
              <a:rPr lang="nl-NL" smtClean="0"/>
              <a:t>18-10-2019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173746" y="6672697"/>
            <a:ext cx="4252496" cy="383297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898742" y="6672697"/>
            <a:ext cx="2834997" cy="383297"/>
          </a:xfrm>
          <a:prstGeom prst="rect">
            <a:avLst/>
          </a:prstGeom>
        </p:spPr>
        <p:txBody>
          <a:bodyPr/>
          <a:lstStyle/>
          <a:p>
            <a:fld id="{C53D0383-0593-D645-9D38-71CA08D0D7F3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6249" y="383297"/>
            <a:ext cx="10867490" cy="1391534"/>
          </a:xfrm>
          <a:prstGeom prst="rect">
            <a:avLst/>
          </a:prstGeo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66249" y="1916484"/>
            <a:ext cx="10867490" cy="456789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66249" y="6672697"/>
            <a:ext cx="2834997" cy="383297"/>
          </a:xfrm>
          <a:prstGeom prst="rect">
            <a:avLst/>
          </a:prstGeom>
        </p:spPr>
        <p:txBody>
          <a:bodyPr/>
          <a:lstStyle/>
          <a:p>
            <a:fld id="{4CC2EBDE-0FDB-F243-A23C-6EB8DFC7580C}" type="datetimeFigureOut">
              <a:rPr lang="nl-NL" smtClean="0"/>
              <a:t>18-10-2019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173746" y="6672697"/>
            <a:ext cx="4252496" cy="383297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898742" y="6672697"/>
            <a:ext cx="2834997" cy="383297"/>
          </a:xfrm>
          <a:prstGeom prst="rect">
            <a:avLst/>
          </a:prstGeom>
        </p:spPr>
        <p:txBody>
          <a:bodyPr/>
          <a:lstStyle/>
          <a:p>
            <a:fld id="{C53D0383-0593-D645-9D38-71CA08D0D7F3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9016867" y="383297"/>
            <a:ext cx="2716872" cy="6101085"/>
          </a:xfrm>
          <a:prstGeom prst="rect">
            <a:avLst/>
          </a:prstGeo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66249" y="383297"/>
            <a:ext cx="7993117" cy="610108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66249" y="6672697"/>
            <a:ext cx="2834997" cy="383297"/>
          </a:xfrm>
          <a:prstGeom prst="rect">
            <a:avLst/>
          </a:prstGeom>
        </p:spPr>
        <p:txBody>
          <a:bodyPr/>
          <a:lstStyle/>
          <a:p>
            <a:fld id="{4CC2EBDE-0FDB-F243-A23C-6EB8DFC7580C}" type="datetimeFigureOut">
              <a:rPr lang="nl-NL" smtClean="0"/>
              <a:t>18-10-2019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173746" y="6672697"/>
            <a:ext cx="4252496" cy="383297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898742" y="6672697"/>
            <a:ext cx="2834997" cy="383297"/>
          </a:xfrm>
          <a:prstGeom prst="rect">
            <a:avLst/>
          </a:prstGeom>
        </p:spPr>
        <p:txBody>
          <a:bodyPr/>
          <a:lstStyle/>
          <a:p>
            <a:fld id="{C53D0383-0593-D645-9D38-71CA08D0D7F3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with heading lef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2"/>
          <p:cNvSpPr/>
          <p:nvPr userDrawn="1"/>
        </p:nvSpPr>
        <p:spPr>
          <a:xfrm>
            <a:off x="-9843" y="0"/>
            <a:ext cx="4315744" cy="6251072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946" tIns="47472" rIns="94946" bIns="47472" rtlCol="0" anchor="ctr"/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0F3277"/>
              </a:buClr>
              <a:buSzPct val="115000"/>
            </a:pPr>
            <a:endParaRPr lang="en-US" b="0" i="0" dirty="0">
              <a:solidFill>
                <a:srgbClr val="FFFFFF"/>
              </a:solidFill>
              <a:latin typeface="Verdana Standaard" charset="0"/>
            </a:endParaRPr>
          </a:p>
        </p:txBody>
      </p:sp>
      <p:sp>
        <p:nvSpPr>
          <p:cNvPr id="6" name="Tijdelijke aanduiding voor tekst 20"/>
          <p:cNvSpPr>
            <a:spLocks noGrp="1"/>
          </p:cNvSpPr>
          <p:nvPr>
            <p:ph type="body" sz="quarter" idx="15" hasCustomPrompt="1"/>
          </p:nvPr>
        </p:nvSpPr>
        <p:spPr>
          <a:xfrm>
            <a:off x="971249" y="586610"/>
            <a:ext cx="3334652" cy="2093135"/>
          </a:xfrm>
          <a:prstGeom prst="rect">
            <a:avLst/>
          </a:prstGeom>
        </p:spPr>
        <p:txBody>
          <a:bodyPr lIns="95034" tIns="47517" rIns="95034" bIns="47517" anchor="t"/>
          <a:lstStyle>
            <a:lvl1pPr marL="0" indent="0">
              <a:buFont typeface="Arial" charset="0"/>
              <a:buNone/>
              <a:defRPr sz="3700">
                <a:solidFill>
                  <a:schemeClr val="bg1"/>
                </a:solidFill>
              </a:defRPr>
            </a:lvl1pPr>
            <a:lvl3pPr marL="950336" indent="0" algn="l">
              <a:buNone/>
              <a:defRPr sz="3700">
                <a:solidFill>
                  <a:schemeClr val="bg1"/>
                </a:solidFill>
              </a:defRPr>
            </a:lvl3pPr>
          </a:lstStyle>
          <a:p>
            <a:pPr lvl="0"/>
            <a:r>
              <a:rPr lang="nl-NL" dirty="0" err="1" smtClean="0"/>
              <a:t>Heading</a:t>
            </a:r>
            <a:endParaRPr lang="nl-NL" dirty="0"/>
          </a:p>
        </p:txBody>
      </p:sp>
      <p:sp>
        <p:nvSpPr>
          <p:cNvPr id="7" name="Tijdelijke aanduiding voor afbeelding 15"/>
          <p:cNvSpPr>
            <a:spLocks noGrp="1"/>
          </p:cNvSpPr>
          <p:nvPr>
            <p:ph type="pic" sz="quarter" idx="10" hasCustomPrompt="1"/>
          </p:nvPr>
        </p:nvSpPr>
        <p:spPr>
          <a:xfrm>
            <a:off x="4391948" y="0"/>
            <a:ext cx="8208040" cy="6251071"/>
          </a:xfrm>
          <a:prstGeom prst="rect">
            <a:avLst/>
          </a:prstGeom>
        </p:spPr>
        <p:txBody>
          <a:bodyPr lIns="95034" tIns="47517" rIns="95034" bIns="47517" anchor="ctr"/>
          <a:lstStyle>
            <a:lvl1pPr marL="0" indent="0" algn="ctr">
              <a:buNone/>
              <a:defRPr sz="1900"/>
            </a:lvl1pPr>
          </a:lstStyle>
          <a:p>
            <a:r>
              <a:rPr lang="nl-NL" dirty="0" smtClean="0"/>
              <a:t>Image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uble heading with ob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-3" y="0"/>
            <a:ext cx="12599991" cy="1510676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034" tIns="47517" rIns="95034" bIns="47517" rtlCol="0" anchor="ctr"/>
          <a:lstStyle/>
          <a:p>
            <a:pPr algn="ctr"/>
            <a:endParaRPr lang="nl-NL" b="0" i="0" dirty="0">
              <a:solidFill>
                <a:schemeClr val="accent1">
                  <a:lumMod val="50000"/>
                </a:schemeClr>
              </a:solidFill>
              <a:latin typeface="Verdana Standaard" charset="0"/>
            </a:endParaRP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639748"/>
            <a:ext cx="12599988" cy="3647986"/>
          </a:xfrm>
          <a:prstGeom prst="rect">
            <a:avLst/>
          </a:prstGeom>
        </p:spPr>
        <p:txBody>
          <a:bodyPr lIns="95034" tIns="47517" rIns="95034" bIns="47517" anchor="ctr"/>
          <a:lstStyle>
            <a:lvl1pPr marL="0" indent="0" algn="ctr">
              <a:buNone/>
              <a:defRPr sz="1900" i="0"/>
            </a:lvl1pPr>
          </a:lstStyle>
          <a:p>
            <a:r>
              <a:rPr lang="nl-NL" dirty="0"/>
              <a:t>Image</a:t>
            </a:r>
          </a:p>
        </p:txBody>
      </p:sp>
      <p:sp>
        <p:nvSpPr>
          <p:cNvPr id="24" name="Tijdelijke aanduiding voor tekst 17"/>
          <p:cNvSpPr>
            <a:spLocks noGrp="1"/>
          </p:cNvSpPr>
          <p:nvPr>
            <p:ph type="body" sz="quarter" idx="11" hasCustomPrompt="1"/>
          </p:nvPr>
        </p:nvSpPr>
        <p:spPr>
          <a:xfrm>
            <a:off x="971249" y="467930"/>
            <a:ext cx="11261239" cy="1042746"/>
          </a:xfrm>
          <a:prstGeom prst="rect">
            <a:avLst/>
          </a:prstGeom>
        </p:spPr>
        <p:txBody>
          <a:bodyPr lIns="95034" tIns="47517" rIns="95034" bIns="47517"/>
          <a:lstStyle>
            <a:lvl1pPr marL="0" indent="0">
              <a:buNone/>
              <a:defRPr sz="3700" b="1">
                <a:solidFill>
                  <a:schemeClr val="bg1"/>
                </a:solidFill>
                <a:latin typeface="+mj-lt"/>
                <a:cs typeface="Verdana"/>
              </a:defRPr>
            </a:lvl1pPr>
            <a:lvl2pPr>
              <a:defRPr sz="3700" b="1">
                <a:solidFill>
                  <a:schemeClr val="bg1"/>
                </a:solidFill>
              </a:defRPr>
            </a:lvl2pPr>
            <a:lvl3pPr>
              <a:defRPr sz="3700" b="1">
                <a:solidFill>
                  <a:schemeClr val="bg1"/>
                </a:solidFill>
              </a:defRPr>
            </a:lvl3pPr>
            <a:lvl4pPr>
              <a:defRPr sz="3700" b="1">
                <a:solidFill>
                  <a:schemeClr val="bg1"/>
                </a:solidFill>
              </a:defRPr>
            </a:lvl4pPr>
            <a:lvl5pPr>
              <a:defRPr sz="37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err="1"/>
              <a:t>Heading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JRC 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JRC-city-presentatio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599989" cy="6292733"/>
          </a:xfrm>
          <a:prstGeom prst="rect">
            <a:avLst/>
          </a:prstGeom>
        </p:spPr>
      </p:pic>
      <p:sp>
        <p:nvSpPr>
          <p:cNvPr id="14" name="Rechthoek 13"/>
          <p:cNvSpPr/>
          <p:nvPr userDrawn="1"/>
        </p:nvSpPr>
        <p:spPr>
          <a:xfrm>
            <a:off x="9199" y="968628"/>
            <a:ext cx="12590790" cy="1260068"/>
          </a:xfrm>
          <a:prstGeom prst="rect">
            <a:avLst/>
          </a:prstGeom>
        </p:spPr>
        <p:txBody>
          <a:bodyPr wrap="square" lIns="95015" tIns="47508" rIns="95015" bIns="47508">
            <a:spAutoFit/>
          </a:bodyPr>
          <a:lstStyle/>
          <a:p>
            <a:pPr algn="ctr"/>
            <a:r>
              <a:rPr lang="nl-NL" sz="3700" b="1" dirty="0" smtClean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The European </a:t>
            </a:r>
            <a:r>
              <a:rPr lang="nl-NL" sz="3700" b="1" dirty="0" err="1" smtClean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Commission’s</a:t>
            </a:r>
            <a:r>
              <a:rPr lang="nl-NL" sz="3700" b="1" dirty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 </a:t>
            </a:r>
            <a:r>
              <a:rPr lang="nl-NL" sz="3700" b="1" dirty="0" err="1" smtClean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science</a:t>
            </a:r>
            <a:r>
              <a:rPr lang="nl-NL" sz="3700" b="1" dirty="0" smtClean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 </a:t>
            </a:r>
          </a:p>
          <a:p>
            <a:pPr algn="ctr"/>
            <a:r>
              <a:rPr lang="nl-NL" sz="3700" b="1" dirty="0" err="1" smtClean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and</a:t>
            </a:r>
            <a:r>
              <a:rPr lang="nl-NL" sz="3700" b="1" dirty="0" smtClean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 </a:t>
            </a:r>
            <a:r>
              <a:rPr lang="nl-NL" sz="3700" b="1" dirty="0" err="1" smtClean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knowledge</a:t>
            </a:r>
            <a:r>
              <a:rPr lang="nl-NL" sz="3700" b="1" dirty="0" smtClean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 service</a:t>
            </a:r>
            <a:endParaRPr lang="nl-NL" sz="3700" b="1" dirty="0">
              <a:solidFill>
                <a:srgbClr val="093B37"/>
              </a:solidFill>
              <a:latin typeface="Verdana"/>
              <a:ea typeface="Arial" charset="0"/>
              <a:cs typeface="Verdana"/>
            </a:endParaRPr>
          </a:p>
        </p:txBody>
      </p:sp>
      <p:sp>
        <p:nvSpPr>
          <p:cNvPr id="15" name="Rechthoek 14"/>
          <p:cNvSpPr/>
          <p:nvPr userDrawn="1"/>
        </p:nvSpPr>
        <p:spPr>
          <a:xfrm>
            <a:off x="3882206" y="2709713"/>
            <a:ext cx="4844776" cy="613880"/>
          </a:xfrm>
          <a:prstGeom prst="rect">
            <a:avLst/>
          </a:prstGeom>
        </p:spPr>
        <p:txBody>
          <a:bodyPr wrap="none" lIns="95015" tIns="47508" rIns="95015" bIns="47508">
            <a:spAutoFit/>
          </a:bodyPr>
          <a:lstStyle/>
          <a:p>
            <a:r>
              <a:rPr lang="nl-NL" sz="3300" b="0" dirty="0" smtClean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Joint Research Centre</a:t>
            </a:r>
            <a:endParaRPr lang="nl-NL" sz="3300" b="0" dirty="0">
              <a:solidFill>
                <a:srgbClr val="093B37"/>
              </a:solidFill>
              <a:latin typeface="Verdana"/>
              <a:ea typeface="Arial" charset="0"/>
              <a:cs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-2" y="0"/>
            <a:ext cx="12599988" cy="6287734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015" tIns="47508" rIns="95015" bIns="47508" rtlCol="0" anchor="ctr"/>
          <a:lstStyle/>
          <a:p>
            <a:pPr algn="ctr"/>
            <a:endParaRPr lang="nl-NL" b="0" i="0" dirty="0">
              <a:solidFill>
                <a:srgbClr val="053081"/>
              </a:solidFill>
              <a:latin typeface="Verdana Standaard" charset="0"/>
            </a:endParaRPr>
          </a:p>
        </p:txBody>
      </p:sp>
      <p:sp>
        <p:nvSpPr>
          <p:cNvPr id="21" name="Titel 20"/>
          <p:cNvSpPr>
            <a:spLocks noGrp="1"/>
          </p:cNvSpPr>
          <p:nvPr>
            <p:ph type="title" hasCustomPrompt="1"/>
          </p:nvPr>
        </p:nvSpPr>
        <p:spPr>
          <a:xfrm>
            <a:off x="0" y="1778535"/>
            <a:ext cx="12599988" cy="1594478"/>
          </a:xfrm>
          <a:prstGeom prst="rect">
            <a:avLst/>
          </a:prstGeom>
        </p:spPr>
        <p:txBody>
          <a:bodyPr lIns="95015" tIns="47508" rIns="95015" bIns="47508"/>
          <a:lstStyle>
            <a:lvl1pPr marL="0" marR="0" indent="0" algn="ctr" defTabSz="95015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nl-NL" sz="3700" b="1" dirty="0" smtClean="0">
                <a:solidFill>
                  <a:schemeClr val="bg1"/>
                </a:solidFill>
                <a:latin typeface="Verdana"/>
                <a:ea typeface="Arial" charset="0"/>
                <a:cs typeface="Verdana"/>
              </a:rPr>
              <a:t>A modern JRC </a:t>
            </a:r>
            <a:br>
              <a:rPr lang="nl-NL" sz="3700" b="1" dirty="0" smtClean="0">
                <a:solidFill>
                  <a:schemeClr val="bg1"/>
                </a:solidFill>
                <a:latin typeface="Verdana"/>
                <a:ea typeface="Arial" charset="0"/>
                <a:cs typeface="Verdana"/>
              </a:rPr>
            </a:br>
            <a:r>
              <a:rPr lang="nl-NL" sz="3700" b="1" dirty="0" smtClean="0">
                <a:solidFill>
                  <a:schemeClr val="bg1"/>
                </a:solidFill>
                <a:latin typeface="Verdana"/>
                <a:ea typeface="Arial" charset="0"/>
                <a:cs typeface="Verdana"/>
              </a:rPr>
              <a:t>in a modern </a:t>
            </a:r>
            <a:r>
              <a:rPr lang="nl-NL" sz="3700" b="1" dirty="0" err="1" smtClean="0">
                <a:solidFill>
                  <a:schemeClr val="bg1"/>
                </a:solidFill>
                <a:latin typeface="Verdana"/>
                <a:ea typeface="Arial" charset="0"/>
                <a:cs typeface="Verdana"/>
              </a:rPr>
              <a:t>Commission</a:t>
            </a:r>
            <a:endParaRPr lang="nl-NL" dirty="0"/>
          </a:p>
        </p:txBody>
      </p:sp>
      <p:sp>
        <p:nvSpPr>
          <p:cNvPr id="39" name="Tijdelijke aanduiding voor tekst 38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478913"/>
            <a:ext cx="12599988" cy="374619"/>
          </a:xfrm>
          <a:prstGeom prst="rect">
            <a:avLst/>
          </a:prstGeom>
        </p:spPr>
        <p:txBody>
          <a:bodyPr wrap="none" lIns="95015" tIns="47508" rIns="95015" bIns="47508">
            <a:noAutofit/>
          </a:bodyPr>
          <a:lstStyle>
            <a:lvl1pPr marL="0" indent="0" algn="ctr">
              <a:buNone/>
              <a:defRPr lang="nl-NL" sz="1900" b="1" dirty="0" smtClean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75077" indent="0" algn="ctr">
              <a:buNone/>
              <a:defRPr sz="1100">
                <a:solidFill>
                  <a:schemeClr val="bg1"/>
                </a:solidFill>
              </a:defRPr>
            </a:lvl2pPr>
            <a:lvl3pPr marL="950153" indent="0" algn="ctr">
              <a:buNone/>
              <a:defRPr lang="nl-NL" dirty="0" smtClean="0"/>
            </a:lvl3pPr>
            <a:lvl4pPr marL="1425230" indent="0" algn="ctr">
              <a:buNone/>
              <a:defRPr lang="nl-NL" dirty="0" smtClean="0"/>
            </a:lvl4pPr>
            <a:lvl5pPr marL="1900306" indent="0" algn="ctr">
              <a:buNone/>
              <a:defRPr lang="nl-NL" dirty="0"/>
            </a:lvl5pPr>
          </a:lstStyle>
          <a:p>
            <a:pPr lvl="0"/>
            <a:r>
              <a:rPr lang="nl-NL" dirty="0" smtClean="0"/>
              <a:t>Name</a:t>
            </a:r>
          </a:p>
        </p:txBody>
      </p:sp>
      <p:sp>
        <p:nvSpPr>
          <p:cNvPr id="42" name="Tijdelijke aanduiding voor tekst 41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942615"/>
            <a:ext cx="12599988" cy="473785"/>
          </a:xfrm>
          <a:prstGeom prst="rect">
            <a:avLst/>
          </a:prstGeom>
        </p:spPr>
        <p:txBody>
          <a:bodyPr lIns="95015" tIns="47508" rIns="95015" bIns="47508"/>
          <a:lstStyle>
            <a:lvl1pPr marL="0" indent="0" algn="ctr">
              <a:buNone/>
              <a:defRPr lang="nl-NL" sz="1700" b="0" i="0" kern="1200" baseline="0" dirty="0" smtClean="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</a:lstStyle>
          <a:p>
            <a:pPr lvl="0"/>
            <a:r>
              <a:rPr lang="nl-NL" dirty="0" err="1" smtClean="0"/>
              <a:t>Title</a:t>
            </a:r>
            <a:r>
              <a:rPr lang="nl-NL" dirty="0" smtClean="0"/>
              <a:t>, </a:t>
            </a:r>
            <a:r>
              <a:rPr lang="nl-NL" dirty="0" err="1" smtClean="0"/>
              <a:t>Location</a:t>
            </a:r>
            <a:r>
              <a:rPr lang="nl-NL" dirty="0" smtClean="0"/>
              <a:t>, Date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0" y="0"/>
            <a:ext cx="12599988" cy="1510676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015" tIns="47508" rIns="95015" bIns="47508" rtlCol="0" anchor="ctr"/>
          <a:lstStyle/>
          <a:p>
            <a:pPr algn="ctr"/>
            <a:endParaRPr lang="nl-NL" b="0" i="0" dirty="0">
              <a:solidFill>
                <a:schemeClr val="accent1">
                  <a:lumMod val="50000"/>
                </a:schemeClr>
              </a:solidFill>
              <a:latin typeface="Verdana Standaard" charset="0"/>
            </a:endParaRP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629611"/>
            <a:ext cx="12599988" cy="4658123"/>
          </a:xfrm>
          <a:prstGeom prst="rect">
            <a:avLst/>
          </a:prstGeom>
        </p:spPr>
        <p:txBody>
          <a:bodyPr lIns="95015" tIns="47508" rIns="95015" bIns="47508" anchor="ctr"/>
          <a:lstStyle>
            <a:lvl1pPr marL="0" indent="0" algn="ctr">
              <a:buNone/>
              <a:defRPr sz="1900"/>
            </a:lvl1pPr>
          </a:lstStyle>
          <a:p>
            <a:r>
              <a:rPr lang="nl-NL" dirty="0" smtClean="0"/>
              <a:t>Image</a:t>
            </a:r>
            <a:endParaRPr lang="nl-NL" dirty="0"/>
          </a:p>
        </p:txBody>
      </p:sp>
      <p:sp>
        <p:nvSpPr>
          <p:cNvPr id="6" name="Tijdelijke aanduiding voor tekst 17"/>
          <p:cNvSpPr>
            <a:spLocks noGrp="1"/>
          </p:cNvSpPr>
          <p:nvPr>
            <p:ph type="body" sz="quarter" idx="11" hasCustomPrompt="1"/>
          </p:nvPr>
        </p:nvSpPr>
        <p:spPr>
          <a:xfrm>
            <a:off x="494172" y="467930"/>
            <a:ext cx="11261239" cy="10427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>
                <a:solidFill>
                  <a:schemeClr val="bg1"/>
                </a:solidFill>
                <a:latin typeface="Verdana"/>
                <a:cs typeface="Verdana"/>
              </a:defRPr>
            </a:lvl1pPr>
            <a:lvl2pPr>
              <a:defRPr sz="3700" b="1">
                <a:solidFill>
                  <a:schemeClr val="bg1"/>
                </a:solidFill>
              </a:defRPr>
            </a:lvl2pPr>
            <a:lvl3pPr>
              <a:defRPr sz="3700" b="1">
                <a:solidFill>
                  <a:schemeClr val="bg1"/>
                </a:solidFill>
              </a:defRPr>
            </a:lvl3pPr>
            <a:lvl4pPr>
              <a:defRPr sz="3700" b="1">
                <a:solidFill>
                  <a:schemeClr val="bg1"/>
                </a:solidFill>
              </a:defRPr>
            </a:lvl4pPr>
            <a:lvl5pPr>
              <a:defRPr sz="37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err="1" smtClean="0"/>
              <a:t>Heading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6"/>
          <p:cNvSpPr/>
          <p:nvPr userDrawn="1"/>
        </p:nvSpPr>
        <p:spPr>
          <a:xfrm>
            <a:off x="2" y="1644616"/>
            <a:ext cx="12599989" cy="4650597"/>
          </a:xfrm>
          <a:prstGeom prst="rect">
            <a:avLst/>
          </a:prstGeom>
          <a:solidFill>
            <a:srgbClr val="FCEE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015" tIns="47508" rIns="95015" bIns="47508" rtlCol="0" anchor="ctr"/>
          <a:lstStyle>
            <a:defPPr>
              <a:defRPr lang="nl-NL"/>
            </a:defPPr>
            <a:lvl1pPr marL="0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75168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50336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25504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00672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375840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51008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326176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01344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sp>
        <p:nvSpPr>
          <p:cNvPr id="3" name="Rechthoek 7"/>
          <p:cNvSpPr/>
          <p:nvPr userDrawn="1"/>
        </p:nvSpPr>
        <p:spPr>
          <a:xfrm>
            <a:off x="0" y="0"/>
            <a:ext cx="12599988" cy="1510676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015" tIns="47508" rIns="95015" bIns="47508" rtlCol="0" anchor="ctr"/>
          <a:lstStyle/>
          <a:p>
            <a:pPr algn="ctr"/>
            <a:endParaRPr lang="nl-NL" b="0" i="0" dirty="0">
              <a:solidFill>
                <a:schemeClr val="accent1">
                  <a:lumMod val="50000"/>
                </a:schemeClr>
              </a:solidFill>
              <a:latin typeface="Verdana Standaard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33424" y="1853157"/>
            <a:ext cx="11261239" cy="3794638"/>
          </a:xfrm>
          <a:prstGeom prst="rect">
            <a:avLst/>
          </a:prstGeom>
        </p:spPr>
        <p:txBody>
          <a:bodyPr lIns="95015" tIns="47508" rIns="95015" bIns="0"/>
          <a:lstStyle>
            <a:lvl1pPr>
              <a:lnSpc>
                <a:spcPct val="100000"/>
              </a:lnSpc>
              <a:spcBef>
                <a:spcPts val="0"/>
              </a:spcBef>
              <a:defRPr lang="en-US" sz="2400" b="0" i="0" kern="1200" dirty="0" smtClean="0">
                <a:solidFill>
                  <a:srgbClr val="36373A"/>
                </a:solidFill>
                <a:latin typeface="Verdana"/>
                <a:ea typeface="+mn-ea"/>
                <a:cs typeface="Verdana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lang="en-US" sz="2400" b="0" i="0" kern="1200" dirty="0" smtClean="0">
                <a:solidFill>
                  <a:srgbClr val="36373A"/>
                </a:solidFill>
                <a:latin typeface="Verdana"/>
                <a:ea typeface="+mn-ea"/>
                <a:cs typeface="Verdana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lang="en-US" sz="2400" b="0" i="0" kern="1200" dirty="0" smtClean="0">
                <a:solidFill>
                  <a:srgbClr val="36373A"/>
                </a:solidFill>
                <a:latin typeface="Verdana"/>
                <a:ea typeface="+mn-ea"/>
                <a:cs typeface="Verdana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lang="en-US" sz="2400" b="0" i="0" kern="1200" dirty="0" smtClean="0">
                <a:solidFill>
                  <a:srgbClr val="36373A"/>
                </a:solidFill>
                <a:latin typeface="Verdana"/>
                <a:ea typeface="+mn-ea"/>
                <a:cs typeface="Verdana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lang="en-GB" sz="2400" b="0" i="0" kern="1200" dirty="0">
                <a:solidFill>
                  <a:srgbClr val="36373A"/>
                </a:solidFill>
                <a:latin typeface="Verdana"/>
                <a:ea typeface="+mn-ea"/>
                <a:cs typeface="Verdan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Tijdelijke aanduiding voor tekst 17"/>
          <p:cNvSpPr>
            <a:spLocks noGrp="1"/>
          </p:cNvSpPr>
          <p:nvPr>
            <p:ph type="body" sz="quarter" idx="11" hasCustomPrompt="1"/>
          </p:nvPr>
        </p:nvSpPr>
        <p:spPr>
          <a:xfrm>
            <a:off x="494172" y="467930"/>
            <a:ext cx="11261239" cy="10427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>
                <a:solidFill>
                  <a:schemeClr val="bg1"/>
                </a:solidFill>
                <a:latin typeface="Verdana"/>
                <a:cs typeface="Verdana"/>
              </a:defRPr>
            </a:lvl1pPr>
            <a:lvl2pPr>
              <a:defRPr sz="3700" b="1">
                <a:solidFill>
                  <a:schemeClr val="bg1"/>
                </a:solidFill>
              </a:defRPr>
            </a:lvl2pPr>
            <a:lvl3pPr>
              <a:defRPr sz="3700" b="1">
                <a:solidFill>
                  <a:schemeClr val="bg1"/>
                </a:solidFill>
              </a:defRPr>
            </a:lvl3pPr>
            <a:lvl4pPr>
              <a:defRPr sz="3700" b="1">
                <a:solidFill>
                  <a:schemeClr val="bg1"/>
                </a:solidFill>
              </a:defRPr>
            </a:lvl4pPr>
            <a:lvl5pPr>
              <a:defRPr sz="37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err="1" smtClean="0"/>
              <a:t>Heading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37133773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and 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2"/>
          <p:cNvSpPr/>
          <p:nvPr userDrawn="1"/>
        </p:nvSpPr>
        <p:spPr>
          <a:xfrm>
            <a:off x="1" y="1"/>
            <a:ext cx="12599988" cy="3269688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928" tIns="47463" rIns="94928" bIns="47463" rtlCol="0" anchor="ctr"/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0F3277"/>
              </a:buClr>
              <a:buSzPct val="115000"/>
            </a:pPr>
            <a:endParaRPr lang="en-US" b="0" i="0" dirty="0">
              <a:solidFill>
                <a:srgbClr val="093B37"/>
              </a:solidFill>
              <a:latin typeface="Verdana Standaard" charset="0"/>
            </a:endParaRPr>
          </a:p>
        </p:txBody>
      </p:sp>
      <p:pic>
        <p:nvPicPr>
          <p:cNvPr id="8" name="Shape 296" descr="photo-1434030216411-0b793f4b4173.jpg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3443" y="2526116"/>
            <a:ext cx="1440441" cy="1463166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2500309" y="2086036"/>
            <a:ext cx="9331866" cy="1446961"/>
          </a:xfrm>
          <a:prstGeom prst="rect">
            <a:avLst/>
          </a:prstGeom>
        </p:spPr>
        <p:txBody>
          <a:bodyPr lIns="95015" tIns="47508" rIns="95015" bIns="47508"/>
          <a:lstStyle>
            <a:lvl1pPr marL="0" indent="0">
              <a:buNone/>
              <a:defRPr sz="10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 err="1" smtClean="0"/>
              <a:t>Thanks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6249" y="383297"/>
            <a:ext cx="10867490" cy="1391534"/>
          </a:xfrm>
          <a:prstGeom prst="rect">
            <a:avLst/>
          </a:prstGeo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66249" y="1916484"/>
            <a:ext cx="10867490" cy="45678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66249" y="6672697"/>
            <a:ext cx="2834997" cy="383297"/>
          </a:xfrm>
          <a:prstGeom prst="rect">
            <a:avLst/>
          </a:prstGeom>
        </p:spPr>
        <p:txBody>
          <a:bodyPr/>
          <a:lstStyle/>
          <a:p>
            <a:fld id="{4CC2EBDE-0FDB-F243-A23C-6EB8DFC7580C}" type="datetimeFigureOut">
              <a:rPr lang="nl-NL" smtClean="0"/>
              <a:t>18-10-2019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173746" y="6672697"/>
            <a:ext cx="4252496" cy="383297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898742" y="6672697"/>
            <a:ext cx="2834997" cy="383297"/>
          </a:xfrm>
          <a:prstGeom prst="rect">
            <a:avLst/>
          </a:prstGeom>
        </p:spPr>
        <p:txBody>
          <a:bodyPr/>
          <a:lstStyle/>
          <a:p>
            <a:fld id="{C53D0383-0593-D645-9D38-71CA08D0D7F3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9687" y="1794830"/>
            <a:ext cx="10867490" cy="2994714"/>
          </a:xfrm>
          <a:prstGeom prst="rect">
            <a:avLst/>
          </a:prstGeom>
        </p:spPr>
        <p:txBody>
          <a:bodyPr anchor="b"/>
          <a:lstStyle>
            <a:lvl1pPr>
              <a:defRPr sz="620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59687" y="4817875"/>
            <a:ext cx="10867490" cy="15748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80">
                <a:solidFill>
                  <a:schemeClr val="tx1">
                    <a:tint val="75000"/>
                  </a:schemeClr>
                </a:solidFill>
              </a:defRPr>
            </a:lvl1pPr>
            <a:lvl2pPr marL="472516" indent="0">
              <a:buNone/>
              <a:defRPr sz="2067">
                <a:solidFill>
                  <a:schemeClr val="tx1">
                    <a:tint val="75000"/>
                  </a:schemeClr>
                </a:solidFill>
              </a:defRPr>
            </a:lvl2pPr>
            <a:lvl3pPr marL="945032" indent="0">
              <a:buNone/>
              <a:defRPr sz="1860">
                <a:solidFill>
                  <a:schemeClr val="tx1">
                    <a:tint val="75000"/>
                  </a:schemeClr>
                </a:solidFill>
              </a:defRPr>
            </a:lvl3pPr>
            <a:lvl4pPr marL="1417549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4pPr>
            <a:lvl5pPr marL="1890065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5pPr>
            <a:lvl6pPr marL="2362581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6pPr>
            <a:lvl7pPr marL="2835097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7pPr>
            <a:lvl8pPr marL="3307613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8pPr>
            <a:lvl9pPr marL="3780130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66249" y="6672697"/>
            <a:ext cx="2834997" cy="383297"/>
          </a:xfrm>
          <a:prstGeom prst="rect">
            <a:avLst/>
          </a:prstGeom>
        </p:spPr>
        <p:txBody>
          <a:bodyPr/>
          <a:lstStyle/>
          <a:p>
            <a:fld id="{4CC2EBDE-0FDB-F243-A23C-6EB8DFC7580C}" type="datetimeFigureOut">
              <a:rPr lang="nl-NL" smtClean="0"/>
              <a:t>18-10-2019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173746" y="6672697"/>
            <a:ext cx="4252496" cy="383297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898742" y="6672697"/>
            <a:ext cx="2834997" cy="383297"/>
          </a:xfrm>
          <a:prstGeom prst="rect">
            <a:avLst/>
          </a:prstGeom>
        </p:spPr>
        <p:txBody>
          <a:bodyPr/>
          <a:lstStyle/>
          <a:p>
            <a:fld id="{C53D0383-0593-D645-9D38-71CA08D0D7F3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6249" y="383297"/>
            <a:ext cx="10867490" cy="1391534"/>
          </a:xfrm>
          <a:prstGeom prst="rect">
            <a:avLst/>
          </a:prstGeo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66249" y="1916484"/>
            <a:ext cx="5354995" cy="45678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78744" y="1916484"/>
            <a:ext cx="5354995" cy="45678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866249" y="6672697"/>
            <a:ext cx="2834997" cy="383297"/>
          </a:xfrm>
          <a:prstGeom prst="rect">
            <a:avLst/>
          </a:prstGeom>
        </p:spPr>
        <p:txBody>
          <a:bodyPr/>
          <a:lstStyle/>
          <a:p>
            <a:fld id="{4CC2EBDE-0FDB-F243-A23C-6EB8DFC7580C}" type="datetimeFigureOut">
              <a:rPr lang="nl-NL" smtClean="0"/>
              <a:t>18-10-2019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4173746" y="6672697"/>
            <a:ext cx="4252496" cy="383297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898742" y="6672697"/>
            <a:ext cx="2834997" cy="383297"/>
          </a:xfrm>
          <a:prstGeom prst="rect">
            <a:avLst/>
          </a:prstGeom>
        </p:spPr>
        <p:txBody>
          <a:bodyPr/>
          <a:lstStyle/>
          <a:p>
            <a:fld id="{C53D0383-0593-D645-9D38-71CA08D0D7F3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7890" y="383297"/>
            <a:ext cx="10867490" cy="1391534"/>
          </a:xfrm>
          <a:prstGeom prst="rect">
            <a:avLst/>
          </a:prstGeo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67891" y="1764832"/>
            <a:ext cx="5330385" cy="86491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80" b="1"/>
            </a:lvl1pPr>
            <a:lvl2pPr marL="472516" indent="0">
              <a:buNone/>
              <a:defRPr sz="2067" b="1"/>
            </a:lvl2pPr>
            <a:lvl3pPr marL="945032" indent="0">
              <a:buNone/>
              <a:defRPr sz="1860" b="1"/>
            </a:lvl3pPr>
            <a:lvl4pPr marL="1417549" indent="0">
              <a:buNone/>
              <a:defRPr sz="1654" b="1"/>
            </a:lvl4pPr>
            <a:lvl5pPr marL="1890065" indent="0">
              <a:buNone/>
              <a:defRPr sz="1654" b="1"/>
            </a:lvl5pPr>
            <a:lvl6pPr marL="2362581" indent="0">
              <a:buNone/>
              <a:defRPr sz="1654" b="1"/>
            </a:lvl6pPr>
            <a:lvl7pPr marL="2835097" indent="0">
              <a:buNone/>
              <a:defRPr sz="1654" b="1"/>
            </a:lvl7pPr>
            <a:lvl8pPr marL="3307613" indent="0">
              <a:buNone/>
              <a:defRPr sz="1654" b="1"/>
            </a:lvl8pPr>
            <a:lvl9pPr marL="3780130" indent="0">
              <a:buNone/>
              <a:defRPr sz="1654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67891" y="2629749"/>
            <a:ext cx="5330385" cy="38679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378744" y="1764832"/>
            <a:ext cx="5356636" cy="86491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80" b="1"/>
            </a:lvl1pPr>
            <a:lvl2pPr marL="472516" indent="0">
              <a:buNone/>
              <a:defRPr sz="2067" b="1"/>
            </a:lvl2pPr>
            <a:lvl3pPr marL="945032" indent="0">
              <a:buNone/>
              <a:defRPr sz="1860" b="1"/>
            </a:lvl3pPr>
            <a:lvl4pPr marL="1417549" indent="0">
              <a:buNone/>
              <a:defRPr sz="1654" b="1"/>
            </a:lvl4pPr>
            <a:lvl5pPr marL="1890065" indent="0">
              <a:buNone/>
              <a:defRPr sz="1654" b="1"/>
            </a:lvl5pPr>
            <a:lvl6pPr marL="2362581" indent="0">
              <a:buNone/>
              <a:defRPr sz="1654" b="1"/>
            </a:lvl6pPr>
            <a:lvl7pPr marL="2835097" indent="0">
              <a:buNone/>
              <a:defRPr sz="1654" b="1"/>
            </a:lvl7pPr>
            <a:lvl8pPr marL="3307613" indent="0">
              <a:buNone/>
              <a:defRPr sz="1654" b="1"/>
            </a:lvl8pPr>
            <a:lvl9pPr marL="3780130" indent="0">
              <a:buNone/>
              <a:defRPr sz="1654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378744" y="2629749"/>
            <a:ext cx="5356636" cy="38679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>
          <a:xfrm>
            <a:off x="866249" y="6672697"/>
            <a:ext cx="2834997" cy="383297"/>
          </a:xfrm>
          <a:prstGeom prst="rect">
            <a:avLst/>
          </a:prstGeom>
        </p:spPr>
        <p:txBody>
          <a:bodyPr/>
          <a:lstStyle/>
          <a:p>
            <a:fld id="{4CC2EBDE-0FDB-F243-A23C-6EB8DFC7580C}" type="datetimeFigureOut">
              <a:rPr lang="nl-NL" smtClean="0"/>
              <a:t>18-10-2019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>
          <a:xfrm>
            <a:off x="4173746" y="6672697"/>
            <a:ext cx="4252496" cy="383297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>
          <a:xfrm>
            <a:off x="8898742" y="6672697"/>
            <a:ext cx="2834997" cy="383297"/>
          </a:xfrm>
          <a:prstGeom prst="rect">
            <a:avLst/>
          </a:prstGeom>
        </p:spPr>
        <p:txBody>
          <a:bodyPr/>
          <a:lstStyle/>
          <a:p>
            <a:fld id="{C53D0383-0593-D645-9D38-71CA08D0D7F3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6249" y="383297"/>
            <a:ext cx="10867490" cy="1391534"/>
          </a:xfrm>
          <a:prstGeom prst="rect">
            <a:avLst/>
          </a:prstGeo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866249" y="6672697"/>
            <a:ext cx="2834997" cy="383297"/>
          </a:xfrm>
          <a:prstGeom prst="rect">
            <a:avLst/>
          </a:prstGeom>
        </p:spPr>
        <p:txBody>
          <a:bodyPr/>
          <a:lstStyle/>
          <a:p>
            <a:fld id="{4CC2EBDE-0FDB-F243-A23C-6EB8DFC7580C}" type="datetimeFigureOut">
              <a:rPr lang="nl-NL" smtClean="0"/>
              <a:t>18-10-2019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4173746" y="6672697"/>
            <a:ext cx="4252496" cy="383297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8898742" y="6672697"/>
            <a:ext cx="2834997" cy="383297"/>
          </a:xfrm>
          <a:prstGeom prst="rect">
            <a:avLst/>
          </a:prstGeom>
        </p:spPr>
        <p:txBody>
          <a:bodyPr/>
          <a:lstStyle/>
          <a:p>
            <a:fld id="{C53D0383-0593-D645-9D38-71CA08D0D7F3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>
          <a:xfrm>
            <a:off x="866249" y="6672697"/>
            <a:ext cx="2834997" cy="383297"/>
          </a:xfrm>
          <a:prstGeom prst="rect">
            <a:avLst/>
          </a:prstGeom>
        </p:spPr>
        <p:txBody>
          <a:bodyPr/>
          <a:lstStyle/>
          <a:p>
            <a:fld id="{4CC2EBDE-0FDB-F243-A23C-6EB8DFC7580C}" type="datetimeFigureOut">
              <a:rPr lang="nl-NL" smtClean="0"/>
              <a:t>18-10-2019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4173746" y="6672697"/>
            <a:ext cx="4252496" cy="383297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8898742" y="6672697"/>
            <a:ext cx="2834997" cy="383297"/>
          </a:xfrm>
          <a:prstGeom prst="rect">
            <a:avLst/>
          </a:prstGeom>
        </p:spPr>
        <p:txBody>
          <a:bodyPr/>
          <a:lstStyle/>
          <a:p>
            <a:fld id="{C53D0383-0593-D645-9D38-71CA08D0D7F3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7891" y="479954"/>
            <a:ext cx="4063824" cy="1679840"/>
          </a:xfrm>
          <a:prstGeom prst="rect">
            <a:avLst/>
          </a:prstGeom>
        </p:spPr>
        <p:txBody>
          <a:bodyPr anchor="b"/>
          <a:lstStyle>
            <a:lvl1pPr>
              <a:defRPr sz="3307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56636" y="1036569"/>
            <a:ext cx="6378744" cy="5116178"/>
          </a:xfrm>
          <a:prstGeom prst="rect">
            <a:avLst/>
          </a:prstGeom>
        </p:spPr>
        <p:txBody>
          <a:bodyPr/>
          <a:lstStyle>
            <a:lvl1pPr>
              <a:defRPr sz="3307"/>
            </a:lvl1pPr>
            <a:lvl2pPr>
              <a:defRPr sz="2894"/>
            </a:lvl2pPr>
            <a:lvl3pPr>
              <a:defRPr sz="2480"/>
            </a:lvl3pPr>
            <a:lvl4pPr>
              <a:defRPr sz="2067"/>
            </a:lvl4pPr>
            <a:lvl5pPr>
              <a:defRPr sz="2067"/>
            </a:lvl5pPr>
            <a:lvl6pPr>
              <a:defRPr sz="2067"/>
            </a:lvl6pPr>
            <a:lvl7pPr>
              <a:defRPr sz="2067"/>
            </a:lvl7pPr>
            <a:lvl8pPr>
              <a:defRPr sz="2067"/>
            </a:lvl8pPr>
            <a:lvl9pPr>
              <a:defRPr sz="2067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67891" y="2159794"/>
            <a:ext cx="4063824" cy="40012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54"/>
            </a:lvl1pPr>
            <a:lvl2pPr marL="472516" indent="0">
              <a:buNone/>
              <a:defRPr sz="1447"/>
            </a:lvl2pPr>
            <a:lvl3pPr marL="945032" indent="0">
              <a:buNone/>
              <a:defRPr sz="1240"/>
            </a:lvl3pPr>
            <a:lvl4pPr marL="1417549" indent="0">
              <a:buNone/>
              <a:defRPr sz="1034"/>
            </a:lvl4pPr>
            <a:lvl5pPr marL="1890065" indent="0">
              <a:buNone/>
              <a:defRPr sz="1034"/>
            </a:lvl5pPr>
            <a:lvl6pPr marL="2362581" indent="0">
              <a:buNone/>
              <a:defRPr sz="1034"/>
            </a:lvl6pPr>
            <a:lvl7pPr marL="2835097" indent="0">
              <a:buNone/>
              <a:defRPr sz="1034"/>
            </a:lvl7pPr>
            <a:lvl8pPr marL="3307613" indent="0">
              <a:buNone/>
              <a:defRPr sz="1034"/>
            </a:lvl8pPr>
            <a:lvl9pPr marL="3780130" indent="0">
              <a:buNone/>
              <a:defRPr sz="1034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866249" y="6672697"/>
            <a:ext cx="2834997" cy="383297"/>
          </a:xfrm>
          <a:prstGeom prst="rect">
            <a:avLst/>
          </a:prstGeom>
        </p:spPr>
        <p:txBody>
          <a:bodyPr/>
          <a:lstStyle/>
          <a:p>
            <a:fld id="{4CC2EBDE-0FDB-F243-A23C-6EB8DFC7580C}" type="datetimeFigureOut">
              <a:rPr lang="nl-NL" smtClean="0"/>
              <a:t>18-10-2019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4173746" y="6672697"/>
            <a:ext cx="4252496" cy="383297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898742" y="6672697"/>
            <a:ext cx="2834997" cy="383297"/>
          </a:xfrm>
          <a:prstGeom prst="rect">
            <a:avLst/>
          </a:prstGeom>
        </p:spPr>
        <p:txBody>
          <a:bodyPr/>
          <a:lstStyle/>
          <a:p>
            <a:fld id="{C53D0383-0593-D645-9D38-71CA08D0D7F3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7891" y="479954"/>
            <a:ext cx="4063824" cy="1679840"/>
          </a:xfrm>
          <a:prstGeom prst="rect">
            <a:avLst/>
          </a:prstGeom>
        </p:spPr>
        <p:txBody>
          <a:bodyPr anchor="b"/>
          <a:lstStyle>
            <a:lvl1pPr>
              <a:defRPr sz="3307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356636" y="1036569"/>
            <a:ext cx="6378744" cy="51161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7"/>
            </a:lvl1pPr>
            <a:lvl2pPr marL="472516" indent="0">
              <a:buNone/>
              <a:defRPr sz="2894"/>
            </a:lvl2pPr>
            <a:lvl3pPr marL="945032" indent="0">
              <a:buNone/>
              <a:defRPr sz="2480"/>
            </a:lvl3pPr>
            <a:lvl4pPr marL="1417549" indent="0">
              <a:buNone/>
              <a:defRPr sz="2067"/>
            </a:lvl4pPr>
            <a:lvl5pPr marL="1890065" indent="0">
              <a:buNone/>
              <a:defRPr sz="2067"/>
            </a:lvl5pPr>
            <a:lvl6pPr marL="2362581" indent="0">
              <a:buNone/>
              <a:defRPr sz="2067"/>
            </a:lvl6pPr>
            <a:lvl7pPr marL="2835097" indent="0">
              <a:buNone/>
              <a:defRPr sz="2067"/>
            </a:lvl7pPr>
            <a:lvl8pPr marL="3307613" indent="0">
              <a:buNone/>
              <a:defRPr sz="2067"/>
            </a:lvl8pPr>
            <a:lvl9pPr marL="3780130" indent="0">
              <a:buNone/>
              <a:defRPr sz="2067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67891" y="2159794"/>
            <a:ext cx="4063824" cy="40012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54"/>
            </a:lvl1pPr>
            <a:lvl2pPr marL="472516" indent="0">
              <a:buNone/>
              <a:defRPr sz="1447"/>
            </a:lvl2pPr>
            <a:lvl3pPr marL="945032" indent="0">
              <a:buNone/>
              <a:defRPr sz="1240"/>
            </a:lvl3pPr>
            <a:lvl4pPr marL="1417549" indent="0">
              <a:buNone/>
              <a:defRPr sz="1034"/>
            </a:lvl4pPr>
            <a:lvl5pPr marL="1890065" indent="0">
              <a:buNone/>
              <a:defRPr sz="1034"/>
            </a:lvl5pPr>
            <a:lvl6pPr marL="2362581" indent="0">
              <a:buNone/>
              <a:defRPr sz="1034"/>
            </a:lvl6pPr>
            <a:lvl7pPr marL="2835097" indent="0">
              <a:buNone/>
              <a:defRPr sz="1034"/>
            </a:lvl7pPr>
            <a:lvl8pPr marL="3307613" indent="0">
              <a:buNone/>
              <a:defRPr sz="1034"/>
            </a:lvl8pPr>
            <a:lvl9pPr marL="3780130" indent="0">
              <a:buNone/>
              <a:defRPr sz="1034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866249" y="6672697"/>
            <a:ext cx="2834997" cy="383297"/>
          </a:xfrm>
          <a:prstGeom prst="rect">
            <a:avLst/>
          </a:prstGeom>
        </p:spPr>
        <p:txBody>
          <a:bodyPr/>
          <a:lstStyle/>
          <a:p>
            <a:fld id="{4CC2EBDE-0FDB-F243-A23C-6EB8DFC7580C}" type="datetimeFigureOut">
              <a:rPr lang="nl-NL" smtClean="0"/>
              <a:t>18-10-2019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4173746" y="6672697"/>
            <a:ext cx="4252496" cy="383297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898742" y="6672697"/>
            <a:ext cx="2834997" cy="383297"/>
          </a:xfrm>
          <a:prstGeom prst="rect">
            <a:avLst/>
          </a:prstGeom>
        </p:spPr>
        <p:txBody>
          <a:bodyPr/>
          <a:lstStyle/>
          <a:p>
            <a:fld id="{C53D0383-0593-D645-9D38-71CA08D0D7F3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C-JRC-logo_horizontal_EN_pos_transparent-background.png"/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8356" y="6345415"/>
            <a:ext cx="2463229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336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5" r:id="rId17"/>
    <p:sldLayoutId id="2147483718" r:id="rId18"/>
  </p:sldLayoutIdLst>
  <p:txStyles>
    <p:titleStyle>
      <a:lvl1pPr algn="l" defTabSz="945032" rtl="0" eaLnBrk="1" latinLnBrk="0" hangingPunct="1">
        <a:lnSpc>
          <a:spcPct val="90000"/>
        </a:lnSpc>
        <a:spcBef>
          <a:spcPct val="0"/>
        </a:spcBef>
        <a:buNone/>
        <a:defRPr sz="4547" kern="1200">
          <a:solidFill>
            <a:schemeClr val="tx1"/>
          </a:solidFill>
          <a:latin typeface="Verdana"/>
          <a:ea typeface="+mj-ea"/>
          <a:cs typeface="Verdana"/>
        </a:defRPr>
      </a:lvl1pPr>
    </p:titleStyle>
    <p:bodyStyle>
      <a:lvl1pPr marL="236258" indent="-236258" algn="l" defTabSz="945032" rtl="0" eaLnBrk="1" latinLnBrk="0" hangingPunct="1">
        <a:lnSpc>
          <a:spcPct val="90000"/>
        </a:lnSpc>
        <a:spcBef>
          <a:spcPts val="1034"/>
        </a:spcBef>
        <a:buFont typeface="Arial"/>
        <a:buChar char="•"/>
        <a:defRPr sz="2894" kern="1200">
          <a:solidFill>
            <a:schemeClr val="tx1"/>
          </a:solidFill>
          <a:latin typeface="+mn-lt"/>
          <a:ea typeface="+mn-ea"/>
          <a:cs typeface="+mn-cs"/>
        </a:defRPr>
      </a:lvl1pPr>
      <a:lvl2pPr marL="708774" indent="-236258" algn="l" defTabSz="945032" rtl="0" eaLnBrk="1" latinLnBrk="0" hangingPunct="1">
        <a:lnSpc>
          <a:spcPct val="90000"/>
        </a:lnSpc>
        <a:spcBef>
          <a:spcPts val="517"/>
        </a:spcBef>
        <a:buFont typeface="Arial"/>
        <a:buChar char="•"/>
        <a:defRPr sz="2480" kern="1200">
          <a:solidFill>
            <a:schemeClr val="tx1"/>
          </a:solidFill>
          <a:latin typeface="+mn-lt"/>
          <a:ea typeface="+mn-ea"/>
          <a:cs typeface="+mn-cs"/>
        </a:defRPr>
      </a:lvl2pPr>
      <a:lvl3pPr marL="1181291" indent="-236258" algn="l" defTabSz="945032" rtl="0" eaLnBrk="1" latinLnBrk="0" hangingPunct="1">
        <a:lnSpc>
          <a:spcPct val="90000"/>
        </a:lnSpc>
        <a:spcBef>
          <a:spcPts val="517"/>
        </a:spcBef>
        <a:buFont typeface="Arial"/>
        <a:buChar char="•"/>
        <a:defRPr sz="2067" kern="1200">
          <a:solidFill>
            <a:schemeClr val="tx1"/>
          </a:solidFill>
          <a:latin typeface="+mn-lt"/>
          <a:ea typeface="+mn-ea"/>
          <a:cs typeface="+mn-cs"/>
        </a:defRPr>
      </a:lvl3pPr>
      <a:lvl4pPr marL="1653807" indent="-236258" algn="l" defTabSz="945032" rtl="0" eaLnBrk="1" latinLnBrk="0" hangingPunct="1">
        <a:lnSpc>
          <a:spcPct val="90000"/>
        </a:lnSpc>
        <a:spcBef>
          <a:spcPts val="517"/>
        </a:spcBef>
        <a:buFont typeface="Arial"/>
        <a:buChar char="•"/>
        <a:defRPr sz="1860" kern="1200">
          <a:solidFill>
            <a:schemeClr val="tx1"/>
          </a:solidFill>
          <a:latin typeface="+mn-lt"/>
          <a:ea typeface="+mn-ea"/>
          <a:cs typeface="+mn-cs"/>
        </a:defRPr>
      </a:lvl4pPr>
      <a:lvl5pPr marL="2126323" indent="-236258" algn="l" defTabSz="945032" rtl="0" eaLnBrk="1" latinLnBrk="0" hangingPunct="1">
        <a:lnSpc>
          <a:spcPct val="90000"/>
        </a:lnSpc>
        <a:spcBef>
          <a:spcPts val="517"/>
        </a:spcBef>
        <a:buFont typeface="Arial"/>
        <a:buChar char="•"/>
        <a:defRPr sz="1860" kern="1200">
          <a:solidFill>
            <a:schemeClr val="tx1"/>
          </a:solidFill>
          <a:latin typeface="+mn-lt"/>
          <a:ea typeface="+mn-ea"/>
          <a:cs typeface="+mn-cs"/>
        </a:defRPr>
      </a:lvl5pPr>
      <a:lvl6pPr marL="2598839" indent="-236258" algn="l" defTabSz="945032" rtl="0" eaLnBrk="1" latinLnBrk="0" hangingPunct="1">
        <a:lnSpc>
          <a:spcPct val="90000"/>
        </a:lnSpc>
        <a:spcBef>
          <a:spcPts val="517"/>
        </a:spcBef>
        <a:buFont typeface="Arial"/>
        <a:buChar char="•"/>
        <a:defRPr sz="1860" kern="1200">
          <a:solidFill>
            <a:schemeClr val="tx1"/>
          </a:solidFill>
          <a:latin typeface="+mn-lt"/>
          <a:ea typeface="+mn-ea"/>
          <a:cs typeface="+mn-cs"/>
        </a:defRPr>
      </a:lvl6pPr>
      <a:lvl7pPr marL="3071355" indent="-236258" algn="l" defTabSz="945032" rtl="0" eaLnBrk="1" latinLnBrk="0" hangingPunct="1">
        <a:lnSpc>
          <a:spcPct val="90000"/>
        </a:lnSpc>
        <a:spcBef>
          <a:spcPts val="517"/>
        </a:spcBef>
        <a:buFont typeface="Arial"/>
        <a:buChar char="•"/>
        <a:defRPr sz="1860" kern="1200">
          <a:solidFill>
            <a:schemeClr val="tx1"/>
          </a:solidFill>
          <a:latin typeface="+mn-lt"/>
          <a:ea typeface="+mn-ea"/>
          <a:cs typeface="+mn-cs"/>
        </a:defRPr>
      </a:lvl7pPr>
      <a:lvl8pPr marL="3543872" indent="-236258" algn="l" defTabSz="945032" rtl="0" eaLnBrk="1" latinLnBrk="0" hangingPunct="1">
        <a:lnSpc>
          <a:spcPct val="90000"/>
        </a:lnSpc>
        <a:spcBef>
          <a:spcPts val="517"/>
        </a:spcBef>
        <a:buFont typeface="Arial"/>
        <a:buChar char="•"/>
        <a:defRPr sz="1860" kern="1200">
          <a:solidFill>
            <a:schemeClr val="tx1"/>
          </a:solidFill>
          <a:latin typeface="+mn-lt"/>
          <a:ea typeface="+mn-ea"/>
          <a:cs typeface="+mn-cs"/>
        </a:defRPr>
      </a:lvl8pPr>
      <a:lvl9pPr marL="4016388" indent="-236258" algn="l" defTabSz="945032" rtl="0" eaLnBrk="1" latinLnBrk="0" hangingPunct="1">
        <a:lnSpc>
          <a:spcPct val="90000"/>
        </a:lnSpc>
        <a:spcBef>
          <a:spcPts val="517"/>
        </a:spcBef>
        <a:buFont typeface="Arial"/>
        <a:buChar char="•"/>
        <a:defRPr sz="18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45032" rtl="0" eaLnBrk="1" latinLnBrk="0" hangingPunct="1">
        <a:defRPr sz="1860" kern="1200">
          <a:solidFill>
            <a:schemeClr val="tx1"/>
          </a:solidFill>
          <a:latin typeface="+mn-lt"/>
          <a:ea typeface="+mn-ea"/>
          <a:cs typeface="+mn-cs"/>
        </a:defRPr>
      </a:lvl1pPr>
      <a:lvl2pPr marL="472516" algn="l" defTabSz="945032" rtl="0" eaLnBrk="1" latinLnBrk="0" hangingPunct="1">
        <a:defRPr sz="1860" kern="1200">
          <a:solidFill>
            <a:schemeClr val="tx1"/>
          </a:solidFill>
          <a:latin typeface="+mn-lt"/>
          <a:ea typeface="+mn-ea"/>
          <a:cs typeface="+mn-cs"/>
        </a:defRPr>
      </a:lvl2pPr>
      <a:lvl3pPr marL="945032" algn="l" defTabSz="945032" rtl="0" eaLnBrk="1" latinLnBrk="0" hangingPunct="1">
        <a:defRPr sz="1860" kern="1200">
          <a:solidFill>
            <a:schemeClr val="tx1"/>
          </a:solidFill>
          <a:latin typeface="+mn-lt"/>
          <a:ea typeface="+mn-ea"/>
          <a:cs typeface="+mn-cs"/>
        </a:defRPr>
      </a:lvl3pPr>
      <a:lvl4pPr marL="1417549" algn="l" defTabSz="945032" rtl="0" eaLnBrk="1" latinLnBrk="0" hangingPunct="1">
        <a:defRPr sz="1860" kern="1200">
          <a:solidFill>
            <a:schemeClr val="tx1"/>
          </a:solidFill>
          <a:latin typeface="+mn-lt"/>
          <a:ea typeface="+mn-ea"/>
          <a:cs typeface="+mn-cs"/>
        </a:defRPr>
      </a:lvl4pPr>
      <a:lvl5pPr marL="1890065" algn="l" defTabSz="945032" rtl="0" eaLnBrk="1" latinLnBrk="0" hangingPunct="1">
        <a:defRPr sz="1860" kern="1200">
          <a:solidFill>
            <a:schemeClr val="tx1"/>
          </a:solidFill>
          <a:latin typeface="+mn-lt"/>
          <a:ea typeface="+mn-ea"/>
          <a:cs typeface="+mn-cs"/>
        </a:defRPr>
      </a:lvl5pPr>
      <a:lvl6pPr marL="2362581" algn="l" defTabSz="945032" rtl="0" eaLnBrk="1" latinLnBrk="0" hangingPunct="1">
        <a:defRPr sz="1860" kern="1200">
          <a:solidFill>
            <a:schemeClr val="tx1"/>
          </a:solidFill>
          <a:latin typeface="+mn-lt"/>
          <a:ea typeface="+mn-ea"/>
          <a:cs typeface="+mn-cs"/>
        </a:defRPr>
      </a:lvl6pPr>
      <a:lvl7pPr marL="2835097" algn="l" defTabSz="945032" rtl="0" eaLnBrk="1" latinLnBrk="0" hangingPunct="1">
        <a:defRPr sz="1860" kern="1200">
          <a:solidFill>
            <a:schemeClr val="tx1"/>
          </a:solidFill>
          <a:latin typeface="+mn-lt"/>
          <a:ea typeface="+mn-ea"/>
          <a:cs typeface="+mn-cs"/>
        </a:defRPr>
      </a:lvl7pPr>
      <a:lvl8pPr marL="3307613" algn="l" defTabSz="945032" rtl="0" eaLnBrk="1" latinLnBrk="0" hangingPunct="1">
        <a:defRPr sz="1860" kern="1200">
          <a:solidFill>
            <a:schemeClr val="tx1"/>
          </a:solidFill>
          <a:latin typeface="+mn-lt"/>
          <a:ea typeface="+mn-ea"/>
          <a:cs typeface="+mn-cs"/>
        </a:defRPr>
      </a:lvl8pPr>
      <a:lvl9pPr marL="3780130" algn="l" defTabSz="945032" rtl="0" eaLnBrk="1" latinLnBrk="0" hangingPunct="1">
        <a:defRPr sz="18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knowledge4policy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91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86046" y="301231"/>
            <a:ext cx="4305901" cy="2093135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Open Knowledge at JRC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4540065" y="-993047"/>
            <a:ext cx="9919989" cy="8192360"/>
            <a:chOff x="957789" y="-533877"/>
            <a:chExt cx="9010071" cy="7512998"/>
          </a:xfrm>
        </p:grpSpPr>
        <p:sp>
          <p:nvSpPr>
            <p:cNvPr id="6" name="Freeform 5"/>
            <p:cNvSpPr/>
            <p:nvPr/>
          </p:nvSpPr>
          <p:spPr>
            <a:xfrm>
              <a:off x="4746421" y="-533877"/>
              <a:ext cx="5221439" cy="522070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3628481" y="206867"/>
                  </a:moveTo>
                  <a:arcTo wR="2610102" hR="2610102" stAng="17577899" swAng="1962391"/>
                </a:path>
              </a:pathLst>
            </a:custGeom>
            <a:noFill/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Freeform 7"/>
            <p:cNvSpPr/>
            <p:nvPr/>
          </p:nvSpPr>
          <p:spPr>
            <a:xfrm>
              <a:off x="4305002" y="1061497"/>
              <a:ext cx="5221439" cy="522070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5216611" y="2473192"/>
                  </a:moveTo>
                  <a:arcTo wR="2610102" hR="2610102" stAng="21419595" swAng="2196958"/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1871523" y="1060458"/>
              <a:ext cx="5221439" cy="522070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3129339" y="5168035"/>
                  </a:moveTo>
                  <a:arcTo wR="2610102" hR="2610102" stAng="4711523" swAng="1376955"/>
                </a:path>
              </a:pathLst>
            </a:custGeom>
            <a:noFill/>
          </p:spPr>
          <p:style>
            <a:lnRef idx="1">
              <a:schemeClr val="accent5">
                <a:hueOff val="1628512"/>
                <a:satOff val="5598"/>
                <a:lumOff val="-26863"/>
                <a:alphaOff val="0"/>
              </a:schemeClr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1408798" y="1534607"/>
              <a:ext cx="1813737" cy="1209786"/>
            </a:xfrm>
            <a:custGeom>
              <a:avLst/>
              <a:gdLst>
                <a:gd name="connsiteX0" fmla="*/ 0 w 2009130"/>
                <a:gd name="connsiteY0" fmla="*/ 217660 h 1305935"/>
                <a:gd name="connsiteX1" fmla="*/ 217660 w 2009130"/>
                <a:gd name="connsiteY1" fmla="*/ 0 h 1305935"/>
                <a:gd name="connsiteX2" fmla="*/ 1791470 w 2009130"/>
                <a:gd name="connsiteY2" fmla="*/ 0 h 1305935"/>
                <a:gd name="connsiteX3" fmla="*/ 2009130 w 2009130"/>
                <a:gd name="connsiteY3" fmla="*/ 217660 h 1305935"/>
                <a:gd name="connsiteX4" fmla="*/ 2009130 w 2009130"/>
                <a:gd name="connsiteY4" fmla="*/ 1088275 h 1305935"/>
                <a:gd name="connsiteX5" fmla="*/ 1791470 w 2009130"/>
                <a:gd name="connsiteY5" fmla="*/ 1305935 h 1305935"/>
                <a:gd name="connsiteX6" fmla="*/ 217660 w 2009130"/>
                <a:gd name="connsiteY6" fmla="*/ 1305935 h 1305935"/>
                <a:gd name="connsiteX7" fmla="*/ 0 w 2009130"/>
                <a:gd name="connsiteY7" fmla="*/ 1088275 h 1305935"/>
                <a:gd name="connsiteX8" fmla="*/ 0 w 2009130"/>
                <a:gd name="connsiteY8" fmla="*/ 217660 h 130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9130" h="1305935">
                  <a:moveTo>
                    <a:pt x="0" y="217660"/>
                  </a:moveTo>
                  <a:cubicBezTo>
                    <a:pt x="0" y="97450"/>
                    <a:pt x="97450" y="0"/>
                    <a:pt x="217660" y="0"/>
                  </a:cubicBezTo>
                  <a:lnTo>
                    <a:pt x="1791470" y="0"/>
                  </a:lnTo>
                  <a:cubicBezTo>
                    <a:pt x="1911680" y="0"/>
                    <a:pt x="2009130" y="97450"/>
                    <a:pt x="2009130" y="217660"/>
                  </a:cubicBezTo>
                  <a:lnTo>
                    <a:pt x="2009130" y="1088275"/>
                  </a:lnTo>
                  <a:cubicBezTo>
                    <a:pt x="2009130" y="1208485"/>
                    <a:pt x="1911680" y="1305935"/>
                    <a:pt x="1791470" y="1305935"/>
                  </a:cubicBezTo>
                  <a:lnTo>
                    <a:pt x="217660" y="1305935"/>
                  </a:lnTo>
                  <a:cubicBezTo>
                    <a:pt x="97450" y="1305935"/>
                    <a:pt x="0" y="1208485"/>
                    <a:pt x="0" y="1088275"/>
                  </a:cubicBezTo>
                  <a:lnTo>
                    <a:pt x="0" y="21766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3257024"/>
                <a:satOff val="11196"/>
                <a:lumOff val="-53726"/>
                <a:alphaOff val="0"/>
              </a:schemeClr>
            </a:fillRef>
            <a:effectRef idx="0">
              <a:schemeClr val="accent5">
                <a:hueOff val="3257024"/>
                <a:satOff val="11196"/>
                <a:lumOff val="-53726"/>
                <a:alphaOff val="0"/>
              </a:schemeClr>
            </a:effectRef>
            <a:fontRef idx="minor">
              <a:schemeClr val="lt1"/>
            </a:fontRef>
          </p:style>
          <p:txBody>
            <a:bodyPr lIns="139950" tIns="139950" rIns="139950" bIns="139950" spcCol="1270" anchor="ctr"/>
            <a:lstStyle/>
            <a:p>
              <a:pPr algn="ctr" defTabSz="923938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it-IT" sz="18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Centre for Advanced </a:t>
              </a:r>
              <a:r>
                <a:rPr lang="it-IT" sz="18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Studies</a:t>
              </a:r>
              <a:endParaRPr lang="it-IT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defTabSz="923938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GB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957789" y="3098262"/>
              <a:ext cx="1956712" cy="1330473"/>
            </a:xfrm>
            <a:custGeom>
              <a:avLst/>
              <a:gdLst>
                <a:gd name="connsiteX0" fmla="*/ 0 w 2009130"/>
                <a:gd name="connsiteY0" fmla="*/ 217660 h 1305935"/>
                <a:gd name="connsiteX1" fmla="*/ 217660 w 2009130"/>
                <a:gd name="connsiteY1" fmla="*/ 0 h 1305935"/>
                <a:gd name="connsiteX2" fmla="*/ 1791470 w 2009130"/>
                <a:gd name="connsiteY2" fmla="*/ 0 h 1305935"/>
                <a:gd name="connsiteX3" fmla="*/ 2009130 w 2009130"/>
                <a:gd name="connsiteY3" fmla="*/ 217660 h 1305935"/>
                <a:gd name="connsiteX4" fmla="*/ 2009130 w 2009130"/>
                <a:gd name="connsiteY4" fmla="*/ 1088275 h 1305935"/>
                <a:gd name="connsiteX5" fmla="*/ 1791470 w 2009130"/>
                <a:gd name="connsiteY5" fmla="*/ 1305935 h 1305935"/>
                <a:gd name="connsiteX6" fmla="*/ 217660 w 2009130"/>
                <a:gd name="connsiteY6" fmla="*/ 1305935 h 1305935"/>
                <a:gd name="connsiteX7" fmla="*/ 0 w 2009130"/>
                <a:gd name="connsiteY7" fmla="*/ 1088275 h 1305935"/>
                <a:gd name="connsiteX8" fmla="*/ 0 w 2009130"/>
                <a:gd name="connsiteY8" fmla="*/ 217660 h 130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9130" h="1305935">
                  <a:moveTo>
                    <a:pt x="0" y="217660"/>
                  </a:moveTo>
                  <a:cubicBezTo>
                    <a:pt x="0" y="97450"/>
                    <a:pt x="97450" y="0"/>
                    <a:pt x="217660" y="0"/>
                  </a:cubicBezTo>
                  <a:lnTo>
                    <a:pt x="1791470" y="0"/>
                  </a:lnTo>
                  <a:cubicBezTo>
                    <a:pt x="1911680" y="0"/>
                    <a:pt x="2009130" y="97450"/>
                    <a:pt x="2009130" y="217660"/>
                  </a:cubicBezTo>
                  <a:lnTo>
                    <a:pt x="2009130" y="1088275"/>
                  </a:lnTo>
                  <a:cubicBezTo>
                    <a:pt x="2009130" y="1208485"/>
                    <a:pt x="1911680" y="1305935"/>
                    <a:pt x="1791470" y="1305935"/>
                  </a:cubicBezTo>
                  <a:lnTo>
                    <a:pt x="217660" y="1305935"/>
                  </a:lnTo>
                  <a:cubicBezTo>
                    <a:pt x="97450" y="1305935"/>
                    <a:pt x="0" y="1208485"/>
                    <a:pt x="0" y="1088275"/>
                  </a:cubicBezTo>
                  <a:lnTo>
                    <a:pt x="0" y="21766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2442768"/>
                <a:satOff val="8397"/>
                <a:lumOff val="-40295"/>
                <a:alphaOff val="0"/>
              </a:schemeClr>
            </a:effectRef>
            <a:fontRef idx="minor">
              <a:schemeClr val="lt1"/>
            </a:fontRef>
          </p:style>
          <p:txBody>
            <a:bodyPr lIns="139950" tIns="139950" rIns="139950" bIns="139950" spcCol="1270" anchor="ctr"/>
            <a:lstStyle/>
            <a:p>
              <a:pPr algn="ctr" defTabSz="923938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it-IT" dirty="0" smtClean="0">
                <a:solidFill>
                  <a:schemeClr val="tx1"/>
                </a:solidFill>
              </a:endParaRPr>
            </a:p>
            <a:p>
              <a:pPr algn="ctr" defTabSz="923938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it-IT" sz="1800" dirty="0" smtClean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Open Access to </a:t>
              </a:r>
              <a:endParaRPr lang="it-IT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defTabSz="923938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it-IT" sz="1800" dirty="0" err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Research</a:t>
              </a:r>
              <a:r>
                <a:rPr lang="it-IT" sz="18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</a:p>
            <a:p>
              <a:pPr algn="ctr" defTabSz="923938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it-IT" sz="1800" dirty="0" err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Infrastructures</a:t>
              </a:r>
              <a:endParaRPr lang="it-IT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defTabSz="923938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1306785" y="4858727"/>
              <a:ext cx="1838696" cy="1216155"/>
            </a:xfrm>
            <a:custGeom>
              <a:avLst/>
              <a:gdLst>
                <a:gd name="connsiteX0" fmla="*/ 0 w 2009130"/>
                <a:gd name="connsiteY0" fmla="*/ 217660 h 1305935"/>
                <a:gd name="connsiteX1" fmla="*/ 217660 w 2009130"/>
                <a:gd name="connsiteY1" fmla="*/ 0 h 1305935"/>
                <a:gd name="connsiteX2" fmla="*/ 1791470 w 2009130"/>
                <a:gd name="connsiteY2" fmla="*/ 0 h 1305935"/>
                <a:gd name="connsiteX3" fmla="*/ 2009130 w 2009130"/>
                <a:gd name="connsiteY3" fmla="*/ 217660 h 1305935"/>
                <a:gd name="connsiteX4" fmla="*/ 2009130 w 2009130"/>
                <a:gd name="connsiteY4" fmla="*/ 1088275 h 1305935"/>
                <a:gd name="connsiteX5" fmla="*/ 1791470 w 2009130"/>
                <a:gd name="connsiteY5" fmla="*/ 1305935 h 1305935"/>
                <a:gd name="connsiteX6" fmla="*/ 217660 w 2009130"/>
                <a:gd name="connsiteY6" fmla="*/ 1305935 h 1305935"/>
                <a:gd name="connsiteX7" fmla="*/ 0 w 2009130"/>
                <a:gd name="connsiteY7" fmla="*/ 1088275 h 1305935"/>
                <a:gd name="connsiteX8" fmla="*/ 0 w 2009130"/>
                <a:gd name="connsiteY8" fmla="*/ 217660 h 130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9130" h="1305935">
                  <a:moveTo>
                    <a:pt x="0" y="217660"/>
                  </a:moveTo>
                  <a:cubicBezTo>
                    <a:pt x="0" y="97450"/>
                    <a:pt x="97450" y="0"/>
                    <a:pt x="217660" y="0"/>
                  </a:cubicBezTo>
                  <a:lnTo>
                    <a:pt x="1791470" y="0"/>
                  </a:lnTo>
                  <a:cubicBezTo>
                    <a:pt x="1911680" y="0"/>
                    <a:pt x="2009130" y="97450"/>
                    <a:pt x="2009130" y="217660"/>
                  </a:cubicBezTo>
                  <a:lnTo>
                    <a:pt x="2009130" y="1088275"/>
                  </a:lnTo>
                  <a:cubicBezTo>
                    <a:pt x="2009130" y="1208485"/>
                    <a:pt x="1911680" y="1305935"/>
                    <a:pt x="1791470" y="1305935"/>
                  </a:cubicBezTo>
                  <a:lnTo>
                    <a:pt x="217660" y="1305935"/>
                  </a:lnTo>
                  <a:cubicBezTo>
                    <a:pt x="97450" y="1305935"/>
                    <a:pt x="0" y="1208485"/>
                    <a:pt x="0" y="1088275"/>
                  </a:cubicBezTo>
                  <a:lnTo>
                    <a:pt x="0" y="21766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1628512"/>
                <a:satOff val="5598"/>
                <a:lumOff val="-26863"/>
                <a:alphaOff val="0"/>
              </a:schemeClr>
            </a:effectRef>
            <a:fontRef idx="minor">
              <a:schemeClr val="lt1"/>
            </a:fontRef>
          </p:style>
          <p:txBody>
            <a:bodyPr lIns="139950" tIns="139950" rIns="139950" bIns="139950" spcCol="1270" anchor="ctr"/>
            <a:lstStyle/>
            <a:p>
              <a:pPr algn="ctr" defTabSz="923938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it-IT" dirty="0" smtClean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Citizen science</a:t>
              </a:r>
            </a:p>
          </p:txBody>
        </p:sp>
        <p:sp>
          <p:nvSpPr>
            <p:cNvPr id="7" name="Freeform 6"/>
            <p:cNvSpPr/>
            <p:nvPr/>
          </p:nvSpPr>
          <p:spPr>
            <a:xfrm>
              <a:off x="3145481" y="5772599"/>
              <a:ext cx="2151927" cy="1206522"/>
            </a:xfrm>
            <a:custGeom>
              <a:avLst/>
              <a:gdLst>
                <a:gd name="connsiteX0" fmla="*/ 0 w 2009130"/>
                <a:gd name="connsiteY0" fmla="*/ 217660 h 1305935"/>
                <a:gd name="connsiteX1" fmla="*/ 217660 w 2009130"/>
                <a:gd name="connsiteY1" fmla="*/ 0 h 1305935"/>
                <a:gd name="connsiteX2" fmla="*/ 1791470 w 2009130"/>
                <a:gd name="connsiteY2" fmla="*/ 0 h 1305935"/>
                <a:gd name="connsiteX3" fmla="*/ 2009130 w 2009130"/>
                <a:gd name="connsiteY3" fmla="*/ 217660 h 1305935"/>
                <a:gd name="connsiteX4" fmla="*/ 2009130 w 2009130"/>
                <a:gd name="connsiteY4" fmla="*/ 1088275 h 1305935"/>
                <a:gd name="connsiteX5" fmla="*/ 1791470 w 2009130"/>
                <a:gd name="connsiteY5" fmla="*/ 1305935 h 1305935"/>
                <a:gd name="connsiteX6" fmla="*/ 217660 w 2009130"/>
                <a:gd name="connsiteY6" fmla="*/ 1305935 h 1305935"/>
                <a:gd name="connsiteX7" fmla="*/ 0 w 2009130"/>
                <a:gd name="connsiteY7" fmla="*/ 1088275 h 1305935"/>
                <a:gd name="connsiteX8" fmla="*/ 0 w 2009130"/>
                <a:gd name="connsiteY8" fmla="*/ 217660 h 130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9130" h="1305935">
                  <a:moveTo>
                    <a:pt x="0" y="217660"/>
                  </a:moveTo>
                  <a:cubicBezTo>
                    <a:pt x="0" y="97450"/>
                    <a:pt x="97450" y="0"/>
                    <a:pt x="217660" y="0"/>
                  </a:cubicBezTo>
                  <a:lnTo>
                    <a:pt x="1791470" y="0"/>
                  </a:lnTo>
                  <a:cubicBezTo>
                    <a:pt x="1911680" y="0"/>
                    <a:pt x="2009130" y="97450"/>
                    <a:pt x="2009130" y="217660"/>
                  </a:cubicBezTo>
                  <a:lnTo>
                    <a:pt x="2009130" y="1088275"/>
                  </a:lnTo>
                  <a:cubicBezTo>
                    <a:pt x="2009130" y="1208485"/>
                    <a:pt x="1911680" y="1305935"/>
                    <a:pt x="1791470" y="1305935"/>
                  </a:cubicBezTo>
                  <a:lnTo>
                    <a:pt x="217660" y="1305935"/>
                  </a:lnTo>
                  <a:cubicBezTo>
                    <a:pt x="97450" y="1305935"/>
                    <a:pt x="0" y="1208485"/>
                    <a:pt x="0" y="1088275"/>
                  </a:cubicBezTo>
                  <a:lnTo>
                    <a:pt x="0" y="21766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814256"/>
                <a:satOff val="2799"/>
                <a:lumOff val="-13432"/>
                <a:alphaOff val="0"/>
              </a:schemeClr>
            </a:effectRef>
            <a:fontRef idx="minor">
              <a:schemeClr val="lt1"/>
            </a:fontRef>
          </p:style>
          <p:txBody>
            <a:bodyPr lIns="139950" tIns="139950" rIns="139950" bIns="139950" spcCol="1270" anchor="ctr"/>
            <a:lstStyle/>
            <a:p>
              <a:pPr algn="ctr" defTabSz="923938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it-IT" sz="2000" dirty="0" smtClean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Knowledge for Policy </a:t>
              </a:r>
              <a:r>
                <a:rPr lang="it-IT" sz="2000" dirty="0" err="1" smtClean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platform</a:t>
              </a:r>
              <a:endParaRPr lang="it-IT" sz="2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" name="Freeform 4"/>
            <p:cNvSpPr/>
            <p:nvPr/>
          </p:nvSpPr>
          <p:spPr>
            <a:xfrm>
              <a:off x="3649662" y="496707"/>
              <a:ext cx="1813737" cy="1216339"/>
            </a:xfrm>
            <a:custGeom>
              <a:avLst/>
              <a:gdLst>
                <a:gd name="connsiteX0" fmla="*/ 0 w 2009130"/>
                <a:gd name="connsiteY0" fmla="*/ 217660 h 1305935"/>
                <a:gd name="connsiteX1" fmla="*/ 217660 w 2009130"/>
                <a:gd name="connsiteY1" fmla="*/ 0 h 1305935"/>
                <a:gd name="connsiteX2" fmla="*/ 1791470 w 2009130"/>
                <a:gd name="connsiteY2" fmla="*/ 0 h 1305935"/>
                <a:gd name="connsiteX3" fmla="*/ 2009130 w 2009130"/>
                <a:gd name="connsiteY3" fmla="*/ 217660 h 1305935"/>
                <a:gd name="connsiteX4" fmla="*/ 2009130 w 2009130"/>
                <a:gd name="connsiteY4" fmla="*/ 1088275 h 1305935"/>
                <a:gd name="connsiteX5" fmla="*/ 1791470 w 2009130"/>
                <a:gd name="connsiteY5" fmla="*/ 1305935 h 1305935"/>
                <a:gd name="connsiteX6" fmla="*/ 217660 w 2009130"/>
                <a:gd name="connsiteY6" fmla="*/ 1305935 h 1305935"/>
                <a:gd name="connsiteX7" fmla="*/ 0 w 2009130"/>
                <a:gd name="connsiteY7" fmla="*/ 1088275 h 1305935"/>
                <a:gd name="connsiteX8" fmla="*/ 0 w 2009130"/>
                <a:gd name="connsiteY8" fmla="*/ 217660 h 130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9130" h="1305935">
                  <a:moveTo>
                    <a:pt x="0" y="217660"/>
                  </a:moveTo>
                  <a:cubicBezTo>
                    <a:pt x="0" y="97450"/>
                    <a:pt x="97450" y="0"/>
                    <a:pt x="217660" y="0"/>
                  </a:cubicBezTo>
                  <a:lnTo>
                    <a:pt x="1791470" y="0"/>
                  </a:lnTo>
                  <a:cubicBezTo>
                    <a:pt x="1911680" y="0"/>
                    <a:pt x="2009130" y="97450"/>
                    <a:pt x="2009130" y="217660"/>
                  </a:cubicBezTo>
                  <a:lnTo>
                    <a:pt x="2009130" y="1088275"/>
                  </a:lnTo>
                  <a:cubicBezTo>
                    <a:pt x="2009130" y="1208485"/>
                    <a:pt x="1911680" y="1305935"/>
                    <a:pt x="1791470" y="1305935"/>
                  </a:cubicBezTo>
                  <a:lnTo>
                    <a:pt x="217660" y="1305935"/>
                  </a:lnTo>
                  <a:cubicBezTo>
                    <a:pt x="97450" y="1305935"/>
                    <a:pt x="0" y="1208485"/>
                    <a:pt x="0" y="1088275"/>
                  </a:cubicBezTo>
                  <a:lnTo>
                    <a:pt x="0" y="21766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39950" tIns="139950" rIns="139950" bIns="139950" spcCol="1270" anchor="ctr"/>
            <a:lstStyle/>
            <a:p>
              <a:pPr algn="ctr" defTabSz="923938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BE" sz="1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Scientific Networks</a:t>
              </a:r>
            </a:p>
            <a:p>
              <a:pPr algn="ctr" defTabSz="923938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GB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37941" y="2079438"/>
            <a:ext cx="4128950" cy="1721022"/>
          </a:xfrm>
          <a:prstGeom prst="rect">
            <a:avLst/>
          </a:prstGeom>
          <a:noFill/>
        </p:spPr>
        <p:txBody>
          <a:bodyPr wrap="square" lIns="95034" tIns="47517" rIns="95034" bIns="47517">
            <a:sp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endParaRPr lang="it-IT" sz="2500" dirty="0">
              <a:solidFill>
                <a:schemeClr val="bg1"/>
              </a:solidFill>
              <a:latin typeface="Verdana Standaard" charset="0"/>
            </a:endParaRPr>
          </a:p>
          <a:p>
            <a:pPr>
              <a:lnSpc>
                <a:spcPct val="110000"/>
              </a:lnSpc>
              <a:defRPr/>
            </a:pPr>
            <a:endParaRPr lang="it-IT" sz="2500" dirty="0" smtClean="0">
              <a:solidFill>
                <a:schemeClr val="bg1"/>
              </a:solidFill>
              <a:latin typeface="Verdana Standaard" charset="0"/>
            </a:endParaRP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endParaRPr lang="it-IT" sz="2500" dirty="0">
              <a:solidFill>
                <a:schemeClr val="bg1"/>
              </a:solidFill>
              <a:latin typeface="Verdana Standaard" charset="0"/>
            </a:endParaRPr>
          </a:p>
          <a:p>
            <a:pPr>
              <a:lnSpc>
                <a:spcPct val="110000"/>
              </a:lnSpc>
              <a:defRPr/>
            </a:pPr>
            <a:r>
              <a:rPr lang="it-IT" sz="2100" dirty="0" smtClean="0">
                <a:solidFill>
                  <a:schemeClr val="bg1"/>
                </a:solidFill>
                <a:latin typeface="+mj-lt"/>
              </a:rPr>
              <a:t> </a:t>
            </a:r>
            <a:endParaRPr lang="it-IT" sz="21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Freeform 17"/>
          <p:cNvSpPr/>
          <p:nvPr/>
        </p:nvSpPr>
        <p:spPr bwMode="auto">
          <a:xfrm>
            <a:off x="10033165" y="3083835"/>
            <a:ext cx="2033753" cy="1307948"/>
          </a:xfrm>
          <a:custGeom>
            <a:avLst/>
            <a:gdLst>
              <a:gd name="connsiteX0" fmla="*/ 0 w 2009130"/>
              <a:gd name="connsiteY0" fmla="*/ 217660 h 1305935"/>
              <a:gd name="connsiteX1" fmla="*/ 217660 w 2009130"/>
              <a:gd name="connsiteY1" fmla="*/ 0 h 1305935"/>
              <a:gd name="connsiteX2" fmla="*/ 1791470 w 2009130"/>
              <a:gd name="connsiteY2" fmla="*/ 0 h 1305935"/>
              <a:gd name="connsiteX3" fmla="*/ 2009130 w 2009130"/>
              <a:gd name="connsiteY3" fmla="*/ 217660 h 1305935"/>
              <a:gd name="connsiteX4" fmla="*/ 2009130 w 2009130"/>
              <a:gd name="connsiteY4" fmla="*/ 1088275 h 1305935"/>
              <a:gd name="connsiteX5" fmla="*/ 1791470 w 2009130"/>
              <a:gd name="connsiteY5" fmla="*/ 1305935 h 1305935"/>
              <a:gd name="connsiteX6" fmla="*/ 217660 w 2009130"/>
              <a:gd name="connsiteY6" fmla="*/ 1305935 h 1305935"/>
              <a:gd name="connsiteX7" fmla="*/ 0 w 2009130"/>
              <a:gd name="connsiteY7" fmla="*/ 1088275 h 1305935"/>
              <a:gd name="connsiteX8" fmla="*/ 0 w 2009130"/>
              <a:gd name="connsiteY8" fmla="*/ 217660 h 1305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09130" h="1305935">
                <a:moveTo>
                  <a:pt x="0" y="217660"/>
                </a:moveTo>
                <a:cubicBezTo>
                  <a:pt x="0" y="97450"/>
                  <a:pt x="97450" y="0"/>
                  <a:pt x="217660" y="0"/>
                </a:cubicBezTo>
                <a:lnTo>
                  <a:pt x="1791470" y="0"/>
                </a:lnTo>
                <a:cubicBezTo>
                  <a:pt x="1911680" y="0"/>
                  <a:pt x="2009130" y="97450"/>
                  <a:pt x="2009130" y="217660"/>
                </a:cubicBezTo>
                <a:lnTo>
                  <a:pt x="2009130" y="1088275"/>
                </a:lnTo>
                <a:cubicBezTo>
                  <a:pt x="2009130" y="1208485"/>
                  <a:pt x="1911680" y="1305935"/>
                  <a:pt x="1791470" y="1305935"/>
                </a:cubicBezTo>
                <a:lnTo>
                  <a:pt x="217660" y="1305935"/>
                </a:lnTo>
                <a:cubicBezTo>
                  <a:pt x="97450" y="1305935"/>
                  <a:pt x="0" y="1208485"/>
                  <a:pt x="0" y="1088275"/>
                </a:cubicBezTo>
                <a:lnTo>
                  <a:pt x="0" y="21766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814256"/>
              <a:satOff val="2799"/>
              <a:lumOff val="-13432"/>
              <a:alphaOff val="0"/>
            </a:schemeClr>
          </a:effectRef>
          <a:fontRef idx="minor">
            <a:schemeClr val="lt1"/>
          </a:fontRef>
        </p:style>
        <p:txBody>
          <a:bodyPr lIns="145450" tIns="145450" rIns="145450" bIns="145450" spcCol="1320" anchor="ctr"/>
          <a:lstStyle/>
          <a:p>
            <a:pPr algn="ctr" defTabSz="923938">
              <a:lnSpc>
                <a:spcPct val="90000"/>
              </a:lnSpc>
              <a:spcAft>
                <a:spcPct val="35000"/>
              </a:spcAft>
              <a:defRPr/>
            </a:pPr>
            <a:r>
              <a:rPr lang="fr-BE" sz="1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JRC </a:t>
            </a:r>
            <a:r>
              <a:rPr lang="fr-BE" sz="180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Knowledge</a:t>
            </a:r>
            <a:r>
              <a:rPr lang="fr-BE" sz="1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</a:t>
            </a:r>
            <a:r>
              <a:rPr lang="fr-BE" sz="180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Competence</a:t>
            </a:r>
            <a:r>
              <a:rPr lang="fr-BE" sz="1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Centres</a:t>
            </a:r>
            <a:endParaRPr lang="en-GB" sz="1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Freeform 15"/>
          <p:cNvSpPr/>
          <p:nvPr/>
        </p:nvSpPr>
        <p:spPr bwMode="auto">
          <a:xfrm>
            <a:off x="9637955" y="4852464"/>
            <a:ext cx="1996905" cy="1307948"/>
          </a:xfrm>
          <a:custGeom>
            <a:avLst/>
            <a:gdLst>
              <a:gd name="connsiteX0" fmla="*/ 0 w 2009130"/>
              <a:gd name="connsiteY0" fmla="*/ 217660 h 1305935"/>
              <a:gd name="connsiteX1" fmla="*/ 217660 w 2009130"/>
              <a:gd name="connsiteY1" fmla="*/ 0 h 1305935"/>
              <a:gd name="connsiteX2" fmla="*/ 1791470 w 2009130"/>
              <a:gd name="connsiteY2" fmla="*/ 0 h 1305935"/>
              <a:gd name="connsiteX3" fmla="*/ 2009130 w 2009130"/>
              <a:gd name="connsiteY3" fmla="*/ 217660 h 1305935"/>
              <a:gd name="connsiteX4" fmla="*/ 2009130 w 2009130"/>
              <a:gd name="connsiteY4" fmla="*/ 1088275 h 1305935"/>
              <a:gd name="connsiteX5" fmla="*/ 1791470 w 2009130"/>
              <a:gd name="connsiteY5" fmla="*/ 1305935 h 1305935"/>
              <a:gd name="connsiteX6" fmla="*/ 217660 w 2009130"/>
              <a:gd name="connsiteY6" fmla="*/ 1305935 h 1305935"/>
              <a:gd name="connsiteX7" fmla="*/ 0 w 2009130"/>
              <a:gd name="connsiteY7" fmla="*/ 1088275 h 1305935"/>
              <a:gd name="connsiteX8" fmla="*/ 0 w 2009130"/>
              <a:gd name="connsiteY8" fmla="*/ 217660 h 1305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09130" h="1305935">
                <a:moveTo>
                  <a:pt x="0" y="217660"/>
                </a:moveTo>
                <a:cubicBezTo>
                  <a:pt x="0" y="97450"/>
                  <a:pt x="97450" y="0"/>
                  <a:pt x="217660" y="0"/>
                </a:cubicBezTo>
                <a:lnTo>
                  <a:pt x="1791470" y="0"/>
                </a:lnTo>
                <a:cubicBezTo>
                  <a:pt x="1911680" y="0"/>
                  <a:pt x="2009130" y="97450"/>
                  <a:pt x="2009130" y="217660"/>
                </a:cubicBezTo>
                <a:lnTo>
                  <a:pt x="2009130" y="1088275"/>
                </a:lnTo>
                <a:cubicBezTo>
                  <a:pt x="2009130" y="1208485"/>
                  <a:pt x="1911680" y="1305935"/>
                  <a:pt x="1791470" y="1305935"/>
                </a:cubicBezTo>
                <a:lnTo>
                  <a:pt x="217660" y="1305935"/>
                </a:lnTo>
                <a:cubicBezTo>
                  <a:pt x="97450" y="1305935"/>
                  <a:pt x="0" y="1208485"/>
                  <a:pt x="0" y="1088275"/>
                </a:cubicBezTo>
                <a:lnTo>
                  <a:pt x="0" y="21766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814256"/>
              <a:satOff val="2799"/>
              <a:lumOff val="-13432"/>
              <a:alphaOff val="0"/>
            </a:schemeClr>
          </a:effectRef>
          <a:fontRef idx="minor">
            <a:schemeClr val="lt1"/>
          </a:fontRef>
        </p:style>
        <p:txBody>
          <a:bodyPr lIns="145450" tIns="145450" rIns="145450" bIns="145450" spcCol="1320" anchor="ctr"/>
          <a:lstStyle/>
          <a:p>
            <a:pPr algn="ctr" defTabSz="923938">
              <a:lnSpc>
                <a:spcPct val="90000"/>
              </a:lnSpc>
              <a:spcAft>
                <a:spcPct val="35000"/>
              </a:spcAft>
              <a:defRPr/>
            </a:pPr>
            <a:r>
              <a:rPr lang="it-IT" sz="2100" dirty="0">
                <a:solidFill>
                  <a:schemeClr val="tx1"/>
                </a:solidFill>
              </a:rPr>
              <a:t> </a:t>
            </a:r>
            <a:r>
              <a:rPr lang="it-IT" sz="1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JRC Academy</a:t>
            </a:r>
            <a:endParaRPr lang="en-GB" sz="1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Freeform 32"/>
          <p:cNvSpPr/>
          <p:nvPr/>
        </p:nvSpPr>
        <p:spPr bwMode="auto">
          <a:xfrm>
            <a:off x="9701681" y="1223301"/>
            <a:ext cx="1999367" cy="1305464"/>
          </a:xfrm>
          <a:custGeom>
            <a:avLst/>
            <a:gdLst>
              <a:gd name="connsiteX0" fmla="*/ 0 w 2009130"/>
              <a:gd name="connsiteY0" fmla="*/ 217660 h 1305935"/>
              <a:gd name="connsiteX1" fmla="*/ 217660 w 2009130"/>
              <a:gd name="connsiteY1" fmla="*/ 0 h 1305935"/>
              <a:gd name="connsiteX2" fmla="*/ 1791470 w 2009130"/>
              <a:gd name="connsiteY2" fmla="*/ 0 h 1305935"/>
              <a:gd name="connsiteX3" fmla="*/ 2009130 w 2009130"/>
              <a:gd name="connsiteY3" fmla="*/ 217660 h 1305935"/>
              <a:gd name="connsiteX4" fmla="*/ 2009130 w 2009130"/>
              <a:gd name="connsiteY4" fmla="*/ 1088275 h 1305935"/>
              <a:gd name="connsiteX5" fmla="*/ 1791470 w 2009130"/>
              <a:gd name="connsiteY5" fmla="*/ 1305935 h 1305935"/>
              <a:gd name="connsiteX6" fmla="*/ 217660 w 2009130"/>
              <a:gd name="connsiteY6" fmla="*/ 1305935 h 1305935"/>
              <a:gd name="connsiteX7" fmla="*/ 0 w 2009130"/>
              <a:gd name="connsiteY7" fmla="*/ 1088275 h 1305935"/>
              <a:gd name="connsiteX8" fmla="*/ 0 w 2009130"/>
              <a:gd name="connsiteY8" fmla="*/ 217660 h 1305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09130" h="1305935">
                <a:moveTo>
                  <a:pt x="0" y="217660"/>
                </a:moveTo>
                <a:cubicBezTo>
                  <a:pt x="0" y="97450"/>
                  <a:pt x="97450" y="0"/>
                  <a:pt x="217660" y="0"/>
                </a:cubicBezTo>
                <a:lnTo>
                  <a:pt x="1791470" y="0"/>
                </a:lnTo>
                <a:cubicBezTo>
                  <a:pt x="1911680" y="0"/>
                  <a:pt x="2009130" y="97450"/>
                  <a:pt x="2009130" y="217660"/>
                </a:cubicBezTo>
                <a:lnTo>
                  <a:pt x="2009130" y="1088275"/>
                </a:lnTo>
                <a:cubicBezTo>
                  <a:pt x="2009130" y="1208485"/>
                  <a:pt x="1911680" y="1305935"/>
                  <a:pt x="1791470" y="1305935"/>
                </a:cubicBezTo>
                <a:lnTo>
                  <a:pt x="217660" y="1305935"/>
                </a:lnTo>
                <a:cubicBezTo>
                  <a:pt x="97450" y="1305935"/>
                  <a:pt x="0" y="1208485"/>
                  <a:pt x="0" y="1088275"/>
                </a:cubicBezTo>
                <a:lnTo>
                  <a:pt x="0" y="21766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2442768"/>
              <a:satOff val="8397"/>
              <a:lumOff val="-40295"/>
              <a:alphaOff val="0"/>
            </a:schemeClr>
          </a:effectRef>
          <a:fontRef idx="minor">
            <a:schemeClr val="lt1"/>
          </a:fontRef>
        </p:style>
        <p:txBody>
          <a:bodyPr lIns="145450" tIns="145450" rIns="145450" bIns="145450" spcCol="1320" anchor="ctr"/>
          <a:lstStyle/>
          <a:p>
            <a:pPr algn="ctr" defTabSz="923938">
              <a:lnSpc>
                <a:spcPct val="90000"/>
              </a:lnSpc>
              <a:spcAft>
                <a:spcPct val="35000"/>
              </a:spcAft>
              <a:defRPr/>
            </a:pPr>
            <a:r>
              <a:rPr lang="fr-BE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JRC Living </a:t>
            </a:r>
            <a:r>
              <a:rPr lang="fr-BE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Labs</a:t>
            </a:r>
            <a:endParaRPr lang="en-GB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04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147"/>
    </mc:Choice>
    <mc:Fallback xmlns="">
      <p:transition spd="slow" advTm="196147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KC-scheme.jpg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" b="251"/>
          <a:stretch>
            <a:fillRect/>
          </a:stretch>
        </p:blipFill>
        <p:spPr/>
      </p:pic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3600" dirty="0" smtClean="0"/>
              <a:t>Open Knowledge - Knowledge Centres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027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KC Food Fraud-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" t="23276" r="3603" b="1595"/>
          <a:stretch/>
        </p:blipFill>
        <p:spPr>
          <a:xfrm>
            <a:off x="10051309" y="3589894"/>
            <a:ext cx="2548681" cy="2523227"/>
          </a:xfrm>
          <a:prstGeom prst="rect">
            <a:avLst/>
          </a:prstGeom>
        </p:spPr>
      </p:pic>
      <p:sp>
        <p:nvSpPr>
          <p:cNvPr id="18" name="Rechthoek 6"/>
          <p:cNvSpPr/>
          <p:nvPr/>
        </p:nvSpPr>
        <p:spPr>
          <a:xfrm>
            <a:off x="2" y="1660104"/>
            <a:ext cx="12599987" cy="1868484"/>
          </a:xfrm>
          <a:prstGeom prst="rect">
            <a:avLst/>
          </a:prstGeom>
          <a:solidFill>
            <a:srgbClr val="FCEE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 11"/>
          <p:cNvSpPr/>
          <p:nvPr/>
        </p:nvSpPr>
        <p:spPr>
          <a:xfrm>
            <a:off x="129734" y="1736720"/>
            <a:ext cx="2519095" cy="1802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GB" sz="1800" b="1" dirty="0">
                <a:solidFill>
                  <a:srgbClr val="36373A"/>
                </a:solidFill>
                <a:latin typeface="Verdana"/>
                <a:ea typeface="SimSun" panose="02010600030101010101" pitchFamily="2" charset="-122"/>
                <a:cs typeface="Verdana"/>
              </a:rPr>
              <a:t>Disaster Risk </a:t>
            </a:r>
            <a:r>
              <a:rPr lang="en-GB" sz="1800" b="1" dirty="0" smtClean="0">
                <a:solidFill>
                  <a:srgbClr val="36373A"/>
                </a:solidFill>
                <a:latin typeface="Verdana"/>
                <a:ea typeface="SimSun" panose="02010600030101010101" pitchFamily="2" charset="-122"/>
                <a:cs typeface="Verdana"/>
              </a:rPr>
              <a:t>Management </a:t>
            </a:r>
          </a:p>
          <a:p>
            <a:pPr>
              <a:lnSpc>
                <a:spcPct val="130000"/>
              </a:lnSpc>
            </a:pPr>
            <a:r>
              <a:rPr lang="en-GB" sz="1800" b="1" dirty="0" smtClean="0">
                <a:solidFill>
                  <a:srgbClr val="36373A"/>
                </a:solidFill>
                <a:latin typeface="Verdana"/>
                <a:ea typeface="SimSun" panose="02010600030101010101" pitchFamily="2" charset="-122"/>
                <a:cs typeface="Verdana"/>
              </a:rPr>
              <a:t>Knowledge </a:t>
            </a:r>
            <a:r>
              <a:rPr lang="en-GB" sz="1800" b="1" dirty="0">
                <a:solidFill>
                  <a:srgbClr val="36373A"/>
                </a:solidFill>
                <a:latin typeface="Verdana"/>
                <a:ea typeface="SimSun" panose="02010600030101010101" pitchFamily="2" charset="-122"/>
                <a:cs typeface="Verdana"/>
              </a:rPr>
              <a:t>Centre </a:t>
            </a:r>
            <a:r>
              <a:rPr lang="en-GB" sz="1400" b="1" dirty="0" smtClean="0">
                <a:solidFill>
                  <a:srgbClr val="CD4721"/>
                </a:solidFill>
                <a:latin typeface="Verdana"/>
                <a:ea typeface="SimSun" panose="02010600030101010101" pitchFamily="2" charset="-122"/>
                <a:cs typeface="Verdana"/>
              </a:rPr>
              <a:t/>
            </a:r>
            <a:br>
              <a:rPr lang="en-GB" sz="1400" b="1" dirty="0" smtClean="0">
                <a:solidFill>
                  <a:srgbClr val="CD4721"/>
                </a:solidFill>
                <a:latin typeface="Verdana"/>
                <a:ea typeface="SimSun" panose="02010600030101010101" pitchFamily="2" charset="-122"/>
                <a:cs typeface="Verdana"/>
              </a:rPr>
            </a:br>
            <a:endParaRPr lang="en-GB" sz="1400" b="1" dirty="0">
              <a:solidFill>
                <a:srgbClr val="0B5DA4"/>
              </a:solidFill>
              <a:latin typeface="Verdana"/>
              <a:ea typeface="SimSun" panose="02010600030101010101" pitchFamily="2" charset="-122"/>
              <a:cs typeface="Verdan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78414" y="1736721"/>
            <a:ext cx="2502640" cy="1518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GB" sz="1800" b="1" dirty="0" smtClean="0">
                <a:solidFill>
                  <a:srgbClr val="36373A"/>
                </a:solidFill>
                <a:latin typeface="Verdana"/>
                <a:ea typeface="SimSun" panose="02010600030101010101" pitchFamily="2" charset="-122"/>
                <a:cs typeface="Verdana"/>
              </a:rPr>
              <a:t>Knowledge </a:t>
            </a:r>
            <a:r>
              <a:rPr lang="en-GB" sz="1800" b="1" dirty="0">
                <a:solidFill>
                  <a:srgbClr val="36373A"/>
                </a:solidFill>
                <a:latin typeface="Verdana"/>
                <a:ea typeface="SimSun" panose="02010600030101010101" pitchFamily="2" charset="-122"/>
                <a:cs typeface="Verdana"/>
              </a:rPr>
              <a:t>Centre </a:t>
            </a:r>
            <a:r>
              <a:rPr lang="en-GB" sz="1800" b="1" dirty="0" smtClean="0">
                <a:solidFill>
                  <a:srgbClr val="36373A"/>
                </a:solidFill>
                <a:latin typeface="Verdana"/>
                <a:ea typeface="SimSun" panose="02010600030101010101" pitchFamily="2" charset="-122"/>
                <a:cs typeface="Verdana"/>
              </a:rPr>
              <a:t>for Territorial </a:t>
            </a:r>
          </a:p>
          <a:p>
            <a:pPr>
              <a:lnSpc>
                <a:spcPct val="130000"/>
              </a:lnSpc>
            </a:pPr>
            <a:r>
              <a:rPr lang="en-GB" sz="1800" b="1" dirty="0" smtClean="0">
                <a:solidFill>
                  <a:srgbClr val="36373A"/>
                </a:solidFill>
                <a:latin typeface="Verdana"/>
                <a:ea typeface="SimSun" panose="02010600030101010101" pitchFamily="2" charset="-122"/>
                <a:cs typeface="Verdana"/>
              </a:rPr>
              <a:t>Policies</a:t>
            </a:r>
            <a:endParaRPr lang="en-GB" sz="1800" b="1" dirty="0">
              <a:solidFill>
                <a:srgbClr val="36373A"/>
              </a:solidFill>
              <a:latin typeface="Verdana"/>
              <a:ea typeface="SimSun" panose="02010600030101010101" pitchFamily="2" charset="-122"/>
              <a:cs typeface="Verdan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48827" y="1736721"/>
            <a:ext cx="2529586" cy="1518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GB" sz="1800" b="1" dirty="0" smtClean="0">
                <a:solidFill>
                  <a:srgbClr val="36373A"/>
                </a:solidFill>
                <a:latin typeface="Verdana"/>
                <a:ea typeface="SimSun" panose="02010600030101010101" pitchFamily="2" charset="-122"/>
                <a:cs typeface="Verdana"/>
              </a:rPr>
              <a:t>Knowledge </a:t>
            </a:r>
          </a:p>
          <a:p>
            <a:pPr>
              <a:lnSpc>
                <a:spcPct val="130000"/>
              </a:lnSpc>
            </a:pPr>
            <a:r>
              <a:rPr lang="en-GB" sz="1800" b="1" dirty="0" smtClean="0">
                <a:solidFill>
                  <a:srgbClr val="36373A"/>
                </a:solidFill>
                <a:latin typeface="Verdana"/>
                <a:ea typeface="SimSun" panose="02010600030101010101" pitchFamily="2" charset="-122"/>
                <a:cs typeface="Verdana"/>
              </a:rPr>
              <a:t>Centre on Migration and </a:t>
            </a:r>
            <a:r>
              <a:rPr lang="en-GB" sz="1800" b="1" dirty="0">
                <a:solidFill>
                  <a:srgbClr val="36373A"/>
                </a:solidFill>
                <a:latin typeface="Verdana"/>
                <a:ea typeface="SimSun" panose="02010600030101010101" pitchFamily="2" charset="-122"/>
                <a:cs typeface="Verdana"/>
              </a:rPr>
              <a:t>Demography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681055" y="1736720"/>
            <a:ext cx="2524333" cy="1172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GB" sz="1800" b="1" dirty="0" smtClean="0">
                <a:solidFill>
                  <a:srgbClr val="36373A"/>
                </a:solidFill>
                <a:latin typeface="Verdana"/>
                <a:ea typeface="SimSun" panose="02010600030101010101" pitchFamily="2" charset="-122"/>
                <a:cs typeface="Verdana"/>
              </a:rPr>
              <a:t>Knowledge </a:t>
            </a:r>
            <a:r>
              <a:rPr lang="en-GB" sz="1800" b="1" dirty="0">
                <a:solidFill>
                  <a:srgbClr val="36373A"/>
                </a:solidFill>
                <a:latin typeface="Verdana"/>
                <a:ea typeface="SimSun" panose="02010600030101010101" pitchFamily="2" charset="-122"/>
                <a:cs typeface="Verdana"/>
              </a:rPr>
              <a:t>Centre </a:t>
            </a:r>
            <a:r>
              <a:rPr lang="en-GB" sz="1800" b="1" dirty="0" smtClean="0">
                <a:solidFill>
                  <a:srgbClr val="36373A"/>
                </a:solidFill>
                <a:latin typeface="Verdana"/>
                <a:ea typeface="SimSun" panose="02010600030101010101" pitchFamily="2" charset="-122"/>
                <a:cs typeface="Verdana"/>
              </a:rPr>
              <a:t>on </a:t>
            </a:r>
            <a:r>
              <a:rPr lang="en-GB" sz="1800" b="1" dirty="0" err="1" smtClean="0">
                <a:solidFill>
                  <a:srgbClr val="36373A"/>
                </a:solidFill>
                <a:latin typeface="Verdana"/>
                <a:ea typeface="SimSun" panose="02010600030101010101" pitchFamily="2" charset="-122"/>
                <a:cs typeface="Verdana"/>
              </a:rPr>
              <a:t>Bioeconomy</a:t>
            </a:r>
            <a:endParaRPr lang="en-GB" sz="1800" b="1" dirty="0">
              <a:solidFill>
                <a:srgbClr val="36373A"/>
              </a:solidFill>
              <a:latin typeface="Verdana"/>
              <a:ea typeface="SimSun" panose="02010600030101010101" pitchFamily="2" charset="-122"/>
              <a:cs typeface="Verdana"/>
            </a:endParaRPr>
          </a:p>
        </p:txBody>
      </p:sp>
      <p:pic>
        <p:nvPicPr>
          <p:cNvPr id="9" name="Picture 8" descr="KC-Migration-Demography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" t="25034" r="4024"/>
          <a:stretch/>
        </p:blipFill>
        <p:spPr>
          <a:xfrm>
            <a:off x="2524898" y="3589894"/>
            <a:ext cx="2524339" cy="2523227"/>
          </a:xfrm>
          <a:prstGeom prst="rect">
            <a:avLst/>
          </a:prstGeom>
        </p:spPr>
      </p:pic>
      <p:pic>
        <p:nvPicPr>
          <p:cNvPr id="8" name="Picture 7" descr="KC-Territorial-Policies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8" t="25142" r="4592" b="1"/>
          <a:stretch/>
        </p:blipFill>
        <p:spPr>
          <a:xfrm>
            <a:off x="5049235" y="3589894"/>
            <a:ext cx="2502640" cy="2523227"/>
          </a:xfrm>
          <a:prstGeom prst="rect">
            <a:avLst/>
          </a:prstGeom>
        </p:spPr>
      </p:pic>
      <p:pic>
        <p:nvPicPr>
          <p:cNvPr id="7" name="Picture 6" descr="KC-Disaster-Risk-Management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" t="23979" r="4865" b="1108"/>
          <a:stretch/>
        </p:blipFill>
        <p:spPr>
          <a:xfrm>
            <a:off x="554" y="3589894"/>
            <a:ext cx="2524342" cy="2523227"/>
          </a:xfrm>
          <a:prstGeom prst="rect">
            <a:avLst/>
          </a:prstGeom>
        </p:spPr>
      </p:pic>
      <p:pic>
        <p:nvPicPr>
          <p:cNvPr id="2" name="Picture 1" descr="KC-Bioeconomy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9" t="35645" r="4454"/>
          <a:stretch/>
        </p:blipFill>
        <p:spPr>
          <a:xfrm>
            <a:off x="7551875" y="3589894"/>
            <a:ext cx="2524334" cy="252322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512762" y="1526162"/>
            <a:ext cx="0" cy="4811163"/>
          </a:xfrm>
          <a:prstGeom prst="line">
            <a:avLst/>
          </a:prstGeom>
          <a:ln w="571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544988" y="1526162"/>
            <a:ext cx="0" cy="4811163"/>
          </a:xfrm>
          <a:prstGeom prst="line">
            <a:avLst/>
          </a:prstGeom>
          <a:ln w="571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042348" y="1526162"/>
            <a:ext cx="0" cy="4811163"/>
          </a:xfrm>
          <a:prstGeom prst="line">
            <a:avLst/>
          </a:prstGeom>
          <a:ln w="571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0069322" y="1526162"/>
            <a:ext cx="0" cy="4811163"/>
          </a:xfrm>
          <a:prstGeom prst="line">
            <a:avLst/>
          </a:prstGeom>
          <a:ln w="571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0205388" y="1736721"/>
            <a:ext cx="2524333" cy="1518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GB" sz="1800" b="1" dirty="0" smtClean="0">
                <a:solidFill>
                  <a:srgbClr val="36373A"/>
                </a:solidFill>
                <a:latin typeface="Verdana"/>
                <a:ea typeface="SimSun" panose="02010600030101010101" pitchFamily="2" charset="-122"/>
                <a:cs typeface="Verdana"/>
              </a:rPr>
              <a:t>Knowledge Centre for </a:t>
            </a:r>
            <a:br>
              <a:rPr lang="en-GB" sz="1800" b="1" dirty="0" smtClean="0">
                <a:solidFill>
                  <a:srgbClr val="36373A"/>
                </a:solidFill>
                <a:latin typeface="Verdana"/>
                <a:ea typeface="SimSun" panose="02010600030101010101" pitchFamily="2" charset="-122"/>
                <a:cs typeface="Verdana"/>
              </a:rPr>
            </a:br>
            <a:r>
              <a:rPr lang="en-GB" sz="1800" b="1" dirty="0" smtClean="0">
                <a:solidFill>
                  <a:srgbClr val="36373A"/>
                </a:solidFill>
                <a:latin typeface="Verdana"/>
                <a:ea typeface="SimSun" panose="02010600030101010101" pitchFamily="2" charset="-122"/>
                <a:cs typeface="Verdana"/>
              </a:rPr>
              <a:t>Food Fraud </a:t>
            </a:r>
          </a:p>
          <a:p>
            <a:pPr>
              <a:lnSpc>
                <a:spcPct val="130000"/>
              </a:lnSpc>
            </a:pPr>
            <a:r>
              <a:rPr lang="en-GB" sz="1800" b="1" dirty="0" smtClean="0">
                <a:solidFill>
                  <a:srgbClr val="36373A"/>
                </a:solidFill>
                <a:latin typeface="Verdana"/>
                <a:ea typeface="SimSun" panose="02010600030101010101" pitchFamily="2" charset="-122"/>
                <a:cs typeface="Verdana"/>
              </a:rPr>
              <a:t>and Quality</a:t>
            </a:r>
            <a:endParaRPr lang="en-GB" sz="1800" b="1" dirty="0">
              <a:solidFill>
                <a:srgbClr val="36373A"/>
              </a:solidFill>
              <a:latin typeface="Verdana"/>
              <a:ea typeface="SimSun" panose="02010600030101010101" pitchFamily="2" charset="-122"/>
              <a:cs typeface="Verdana"/>
            </a:endParaRPr>
          </a:p>
        </p:txBody>
      </p:sp>
      <p:sp>
        <p:nvSpPr>
          <p:cNvPr id="23" name="Rechthoek 6"/>
          <p:cNvSpPr/>
          <p:nvPr/>
        </p:nvSpPr>
        <p:spPr>
          <a:xfrm>
            <a:off x="2" y="6166676"/>
            <a:ext cx="12599987" cy="107455"/>
          </a:xfrm>
          <a:prstGeom prst="rect">
            <a:avLst/>
          </a:prstGeom>
          <a:solidFill>
            <a:srgbClr val="FCEE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94172" y="467931"/>
            <a:ext cx="11261239" cy="741696"/>
          </a:xfrm>
        </p:spPr>
        <p:txBody>
          <a:bodyPr/>
          <a:lstStyle/>
          <a:p>
            <a:r>
              <a:rPr lang="en-US" dirty="0" smtClean="0"/>
              <a:t>Knowledge </a:t>
            </a:r>
            <a:r>
              <a:rPr lang="en-US" dirty="0" err="1" smtClean="0"/>
              <a:t>Centres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16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CC-Modelling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0" t="27329" r="7515" b="7136"/>
          <a:stretch/>
        </p:blipFill>
        <p:spPr>
          <a:xfrm>
            <a:off x="7560000" y="3684658"/>
            <a:ext cx="2520000" cy="2518240"/>
          </a:xfrm>
          <a:prstGeom prst="rect">
            <a:avLst/>
          </a:prstGeom>
        </p:spPr>
      </p:pic>
      <p:sp>
        <p:nvSpPr>
          <p:cNvPr id="20" name="Rechthoek 6"/>
          <p:cNvSpPr/>
          <p:nvPr/>
        </p:nvSpPr>
        <p:spPr>
          <a:xfrm>
            <a:off x="2" y="1671981"/>
            <a:ext cx="12599987" cy="2014393"/>
          </a:xfrm>
          <a:prstGeom prst="rect">
            <a:avLst/>
          </a:prstGeom>
          <a:solidFill>
            <a:srgbClr val="FCEE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Picture 7" descr="CC-Microeconomic-evaluation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69"/>
          <a:stretch/>
        </p:blipFill>
        <p:spPr>
          <a:xfrm>
            <a:off x="2520000" y="3686375"/>
            <a:ext cx="2520000" cy="2516548"/>
          </a:xfrm>
          <a:prstGeom prst="rect">
            <a:avLst/>
          </a:prstGeom>
        </p:spPr>
      </p:pic>
      <p:pic>
        <p:nvPicPr>
          <p:cNvPr id="6" name="Picture 5" descr="COIN-CC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3" b="-1"/>
          <a:stretch/>
        </p:blipFill>
        <p:spPr>
          <a:xfrm>
            <a:off x="0" y="3686375"/>
            <a:ext cx="2520000" cy="2516548"/>
          </a:xfrm>
          <a:prstGeom prst="rect">
            <a:avLst/>
          </a:prstGeom>
        </p:spPr>
      </p:pic>
      <p:pic>
        <p:nvPicPr>
          <p:cNvPr id="7" name="Picture 6" descr="CC-Text-Mining-Analysis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3" b="-1"/>
          <a:stretch/>
        </p:blipFill>
        <p:spPr>
          <a:xfrm>
            <a:off x="5040000" y="3686374"/>
            <a:ext cx="2520000" cy="251654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5171" y="1671981"/>
            <a:ext cx="2220052" cy="2442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GB" sz="1800" b="1" dirty="0">
                <a:solidFill>
                  <a:srgbClr val="36373A"/>
                </a:solidFill>
                <a:latin typeface="Verdana"/>
                <a:ea typeface="SimSun" panose="02010600030101010101" pitchFamily="2" charset="-122"/>
                <a:cs typeface="Verdana"/>
              </a:rPr>
              <a:t>Competence Centre on </a:t>
            </a:r>
            <a:r>
              <a:rPr lang="en-GB" sz="1800" b="1" dirty="0" smtClean="0">
                <a:solidFill>
                  <a:srgbClr val="36373A"/>
                </a:solidFill>
                <a:latin typeface="Verdana"/>
                <a:ea typeface="SimSun" panose="02010600030101010101" pitchFamily="2" charset="-122"/>
                <a:cs typeface="Verdana"/>
              </a:rPr>
              <a:t>Composite </a:t>
            </a:r>
            <a:r>
              <a:rPr lang="en-GB" sz="1800" b="1" dirty="0">
                <a:solidFill>
                  <a:srgbClr val="36373A"/>
                </a:solidFill>
                <a:latin typeface="Verdana"/>
                <a:ea typeface="SimSun" panose="02010600030101010101" pitchFamily="2" charset="-122"/>
                <a:cs typeface="Verdana"/>
              </a:rPr>
              <a:t>Indicators and Scoreboards</a:t>
            </a:r>
          </a:p>
          <a:p>
            <a:pPr>
              <a:lnSpc>
                <a:spcPct val="130000"/>
              </a:lnSpc>
            </a:pPr>
            <a:r>
              <a:rPr lang="en-GB" sz="1400" b="1" dirty="0" smtClean="0">
                <a:solidFill>
                  <a:srgbClr val="CD4721"/>
                </a:solidFill>
                <a:latin typeface="Verdana"/>
                <a:ea typeface="SimSun" panose="02010600030101010101" pitchFamily="2" charset="-122"/>
                <a:cs typeface="Verdana"/>
              </a:rPr>
              <a:t/>
            </a:r>
            <a:br>
              <a:rPr lang="en-GB" sz="1400" b="1" dirty="0" smtClean="0">
                <a:solidFill>
                  <a:srgbClr val="CD4721"/>
                </a:solidFill>
                <a:latin typeface="Verdana"/>
                <a:ea typeface="SimSun" panose="02010600030101010101" pitchFamily="2" charset="-122"/>
                <a:cs typeface="Verdana"/>
              </a:rPr>
            </a:br>
            <a:endParaRPr lang="en-GB" sz="1400" b="1" dirty="0">
              <a:solidFill>
                <a:srgbClr val="0B5DA4"/>
              </a:solidFill>
              <a:latin typeface="Verdana"/>
              <a:ea typeface="SimSun" panose="02010600030101010101" pitchFamily="2" charset="-122"/>
              <a:cs typeface="Verdan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59484" y="1671982"/>
            <a:ext cx="1959609" cy="1518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GB" sz="1800" b="1" dirty="0">
                <a:solidFill>
                  <a:srgbClr val="36373A"/>
                </a:solidFill>
                <a:latin typeface="Verdana"/>
                <a:ea typeface="SimSun" panose="02010600030101010101" pitchFamily="2" charset="-122"/>
                <a:cs typeface="Verdana"/>
              </a:rPr>
              <a:t>Competence Centre on Text Mining </a:t>
            </a:r>
            <a:r>
              <a:rPr lang="en-GB" sz="1800" b="1" dirty="0" smtClean="0">
                <a:solidFill>
                  <a:srgbClr val="36373A"/>
                </a:solidFill>
                <a:latin typeface="Verdana"/>
                <a:ea typeface="SimSun" panose="02010600030101010101" pitchFamily="2" charset="-122"/>
                <a:cs typeface="Verdana"/>
              </a:rPr>
              <a:t/>
            </a:r>
            <a:br>
              <a:rPr lang="en-GB" sz="1800" b="1" dirty="0" smtClean="0">
                <a:solidFill>
                  <a:srgbClr val="36373A"/>
                </a:solidFill>
                <a:latin typeface="Verdana"/>
                <a:ea typeface="SimSun" panose="02010600030101010101" pitchFamily="2" charset="-122"/>
                <a:cs typeface="Verdana"/>
              </a:rPr>
            </a:br>
            <a:r>
              <a:rPr lang="en-GB" sz="1800" b="1" dirty="0" smtClean="0">
                <a:solidFill>
                  <a:srgbClr val="36373A"/>
                </a:solidFill>
                <a:latin typeface="Verdana"/>
                <a:ea typeface="SimSun" panose="02010600030101010101" pitchFamily="2" charset="-122"/>
                <a:cs typeface="Verdana"/>
              </a:rPr>
              <a:t>and </a:t>
            </a:r>
            <a:r>
              <a:rPr lang="en-GB" sz="1800" b="1" dirty="0">
                <a:solidFill>
                  <a:srgbClr val="36373A"/>
                </a:solidFill>
                <a:latin typeface="Verdana"/>
                <a:ea typeface="SimSun" panose="02010600030101010101" pitchFamily="2" charset="-122"/>
                <a:cs typeface="Verdana"/>
              </a:rPr>
              <a:t>Analysis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679654" y="1671982"/>
            <a:ext cx="2277902" cy="1892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GB" sz="1800" b="1" dirty="0">
                <a:solidFill>
                  <a:srgbClr val="36373A"/>
                </a:solidFill>
                <a:latin typeface="Verdana"/>
                <a:ea typeface="SimSun" panose="02010600030101010101" pitchFamily="2" charset="-122"/>
                <a:cs typeface="Verdana"/>
              </a:rPr>
              <a:t>Competence Centre on Microeconomic Evaluation </a:t>
            </a:r>
          </a:p>
          <a:p>
            <a:pPr>
              <a:lnSpc>
                <a:spcPct val="130000"/>
              </a:lnSpc>
            </a:pPr>
            <a:endParaRPr lang="en-GB" sz="1800" b="1" dirty="0">
              <a:solidFill>
                <a:srgbClr val="093B37"/>
              </a:solidFill>
              <a:latin typeface="Verdana"/>
              <a:ea typeface="SimSun" panose="02010600030101010101" pitchFamily="2" charset="-122"/>
              <a:cs typeface="Verdan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822703" y="1713162"/>
            <a:ext cx="2237234" cy="1172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GB" sz="1800" b="1" dirty="0">
                <a:solidFill>
                  <a:srgbClr val="36373A"/>
                </a:solidFill>
                <a:latin typeface="Verdana"/>
                <a:ea typeface="SimSun" panose="02010600030101010101" pitchFamily="2" charset="-122"/>
                <a:cs typeface="Verdana"/>
              </a:rPr>
              <a:t>Competence Centre on </a:t>
            </a:r>
            <a:r>
              <a:rPr lang="it-IT" sz="1800" b="1" dirty="0" err="1">
                <a:solidFill>
                  <a:srgbClr val="36373A"/>
                </a:solidFill>
                <a:latin typeface="Verdana"/>
                <a:cs typeface="Verdana"/>
              </a:rPr>
              <a:t>Modelling</a:t>
            </a:r>
            <a:r>
              <a:rPr lang="it-IT" sz="1800" b="1" dirty="0">
                <a:solidFill>
                  <a:srgbClr val="36373A"/>
                </a:solidFill>
                <a:latin typeface="Verdana"/>
                <a:cs typeface="Verdana"/>
              </a:rPr>
              <a:t> </a:t>
            </a:r>
            <a:endParaRPr lang="en-GB" sz="1800" b="1" dirty="0">
              <a:solidFill>
                <a:srgbClr val="36373A"/>
              </a:solidFill>
              <a:latin typeface="Verdana"/>
              <a:ea typeface="SimSun" panose="02010600030101010101" pitchFamily="2" charset="-122"/>
              <a:cs typeface="Verdana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2" y="3686375"/>
            <a:ext cx="12600001" cy="0"/>
          </a:xfrm>
          <a:prstGeom prst="line">
            <a:avLst/>
          </a:prstGeom>
          <a:ln w="571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general-PPT_FUTUR-CC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236" y="3688127"/>
            <a:ext cx="2520000" cy="251895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0362753" y="1713162"/>
            <a:ext cx="2237234" cy="1172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GB" sz="1800" b="1" dirty="0">
                <a:solidFill>
                  <a:srgbClr val="36373A"/>
                </a:solidFill>
                <a:latin typeface="Verdana"/>
                <a:ea typeface="SimSun" panose="02010600030101010101" pitchFamily="2" charset="-122"/>
                <a:cs typeface="Verdana"/>
              </a:rPr>
              <a:t>Competence Centre on </a:t>
            </a:r>
            <a:r>
              <a:rPr lang="it-IT" sz="1800" b="1" dirty="0" err="1" smtClean="0">
                <a:solidFill>
                  <a:srgbClr val="36373A"/>
                </a:solidFill>
                <a:latin typeface="Verdana"/>
                <a:cs typeface="Verdana"/>
              </a:rPr>
              <a:t>Foresight</a:t>
            </a:r>
            <a:endParaRPr lang="en-GB" sz="1800" b="1" dirty="0">
              <a:solidFill>
                <a:srgbClr val="36373A"/>
              </a:solidFill>
              <a:latin typeface="Verdana"/>
              <a:ea typeface="SimSun" panose="02010600030101010101" pitchFamily="2" charset="-122"/>
              <a:cs typeface="Verdana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513668" y="1646715"/>
            <a:ext cx="7585568" cy="4731267"/>
            <a:chOff x="3123542" y="2290565"/>
            <a:chExt cx="7585568" cy="3986866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3123542" y="2290565"/>
              <a:ext cx="0" cy="3986866"/>
            </a:xfrm>
            <a:prstGeom prst="line">
              <a:avLst/>
            </a:prstGeom>
            <a:ln w="5715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8185217" y="2290565"/>
              <a:ext cx="0" cy="3986866"/>
            </a:xfrm>
            <a:prstGeom prst="line">
              <a:avLst/>
            </a:prstGeom>
            <a:ln w="5715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659492" y="2290565"/>
              <a:ext cx="0" cy="3986866"/>
            </a:xfrm>
            <a:prstGeom prst="line">
              <a:avLst/>
            </a:prstGeom>
            <a:ln w="5715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0709110" y="2290565"/>
              <a:ext cx="0" cy="3986866"/>
            </a:xfrm>
            <a:prstGeom prst="line">
              <a:avLst/>
            </a:prstGeom>
            <a:ln w="5715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hthoek 6"/>
          <p:cNvSpPr/>
          <p:nvPr/>
        </p:nvSpPr>
        <p:spPr>
          <a:xfrm>
            <a:off x="2" y="6207083"/>
            <a:ext cx="12599987" cy="107455"/>
          </a:xfrm>
          <a:prstGeom prst="rect">
            <a:avLst/>
          </a:prstGeom>
          <a:solidFill>
            <a:srgbClr val="FCEE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00"/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2" y="6202923"/>
            <a:ext cx="12600001" cy="0"/>
          </a:xfrm>
          <a:prstGeom prst="line">
            <a:avLst/>
          </a:prstGeom>
          <a:ln w="571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94172" y="467931"/>
            <a:ext cx="11261239" cy="599387"/>
          </a:xfrm>
        </p:spPr>
        <p:txBody>
          <a:bodyPr/>
          <a:lstStyle/>
          <a:p>
            <a:r>
              <a:rPr lang="en-US" dirty="0" smtClean="0"/>
              <a:t>Competence </a:t>
            </a:r>
            <a:r>
              <a:rPr lang="en-US" dirty="0" err="1" smtClean="0"/>
              <a:t>Centres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73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Pubsy-Data-catalogue-scheme.jpg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" b="251"/>
          <a:stretch>
            <a:fillRect/>
          </a:stretch>
        </p:blipFill>
        <p:spPr>
          <a:xfrm>
            <a:off x="0" y="1629611"/>
            <a:ext cx="12599988" cy="4658123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Data for Policy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18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33424" y="1853157"/>
            <a:ext cx="11261239" cy="453005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 multi-community collaborative web platform designed to allow Commission knowledge services to: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effectively </a:t>
            </a:r>
            <a:r>
              <a:rPr lang="en-US" dirty="0"/>
              <a:t>publish and manage </a:t>
            </a:r>
            <a:r>
              <a:rPr lang="en-US" dirty="0" smtClean="0"/>
              <a:t>(</a:t>
            </a:r>
            <a:r>
              <a:rPr lang="en-US" dirty="0"/>
              <a:t>scientific) knowledge </a:t>
            </a:r>
            <a:br>
              <a:rPr lang="en-US" dirty="0"/>
            </a:br>
            <a:r>
              <a:rPr lang="en-US" dirty="0" smtClean="0"/>
              <a:t>for </a:t>
            </a:r>
            <a:r>
              <a:rPr lang="en-US" dirty="0"/>
              <a:t>policymaking;</a:t>
            </a:r>
          </a:p>
          <a:p>
            <a:r>
              <a:rPr lang="en-US" dirty="0" smtClean="0"/>
              <a:t>engage </a:t>
            </a:r>
            <a:r>
              <a:rPr lang="en-US" dirty="0"/>
              <a:t>stakeholders in creating, curating</a:t>
            </a:r>
            <a:r>
              <a:rPr lang="en-US" dirty="0" smtClean="0"/>
              <a:t>, managing </a:t>
            </a:r>
            <a:r>
              <a:rPr lang="en-US" dirty="0"/>
              <a:t>and using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that </a:t>
            </a:r>
            <a:r>
              <a:rPr lang="en-US" dirty="0"/>
              <a:t>knowledge;</a:t>
            </a:r>
          </a:p>
          <a:p>
            <a:r>
              <a:rPr lang="en-US" dirty="0" smtClean="0"/>
              <a:t>animate </a:t>
            </a:r>
            <a:r>
              <a:rPr lang="en-US" dirty="0"/>
              <a:t>discussions and interactions;</a:t>
            </a:r>
          </a:p>
          <a:p>
            <a:r>
              <a:rPr lang="en-US" dirty="0" smtClean="0"/>
              <a:t>create </a:t>
            </a:r>
            <a:r>
              <a:rPr lang="en-US" dirty="0"/>
              <a:t>stakeholder </a:t>
            </a:r>
            <a:r>
              <a:rPr lang="en-US" dirty="0" smtClean="0"/>
              <a:t>communities</a:t>
            </a:r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GB" dirty="0">
                <a:hlinkClick r:id="rId3"/>
              </a:rPr>
              <a:t>https://ec.europa.eu/knowledge4policy/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Knowledge 4 Policy Web Platform</a:t>
            </a:r>
          </a:p>
        </p:txBody>
      </p:sp>
    </p:spTree>
    <p:extLst>
      <p:ext uri="{BB962C8B-B14F-4D97-AF65-F5344CB8AC3E}">
        <p14:creationId xmlns:p14="http://schemas.microsoft.com/office/powerpoint/2010/main" val="23235501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6" r="22986"/>
          <a:stretch/>
        </p:blipFill>
        <p:spPr>
          <a:xfrm>
            <a:off x="6033300" y="551058"/>
            <a:ext cx="6506488" cy="6485964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Living Labs at JRC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68549" y="8556339"/>
            <a:ext cx="3963746" cy="387713"/>
          </a:xfrm>
          <a:prstGeom prst="rect">
            <a:avLst/>
          </a:prstGeom>
          <a:noFill/>
        </p:spPr>
        <p:txBody>
          <a:bodyPr wrap="square" lIns="95034" tIns="47517" rIns="95034" bIns="47517" rtlCol="0">
            <a:spAutoFit/>
          </a:bodyPr>
          <a:lstStyle/>
          <a:p>
            <a:pPr>
              <a:defRPr/>
            </a:pPr>
            <a:r>
              <a:rPr lang="en-GB" sz="1900" dirty="0">
                <a:solidFill>
                  <a:srgbClr val="0A3C38"/>
                </a:solidFill>
                <a:latin typeface="Times New Roman"/>
              </a:rPr>
              <a:t>The JRC can plug into existing LL</a:t>
            </a:r>
          </a:p>
        </p:txBody>
      </p:sp>
      <p:sp>
        <p:nvSpPr>
          <p:cNvPr id="5" name="Snip Single Corner Rectangle 4"/>
          <p:cNvSpPr/>
          <p:nvPr/>
        </p:nvSpPr>
        <p:spPr>
          <a:xfrm>
            <a:off x="-1" y="2067995"/>
            <a:ext cx="7944993" cy="1993915"/>
          </a:xfrm>
          <a:prstGeom prst="snip1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5034" tIns="47517" rIns="95034" bIns="47517" rtlCol="0" anchor="ctr"/>
          <a:lstStyle/>
          <a:p>
            <a:pPr algn="ctr">
              <a:defRPr/>
            </a:pPr>
            <a:endParaRPr lang="en-GB" sz="1900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1382" y="2238553"/>
            <a:ext cx="6937361" cy="1823358"/>
          </a:xfrm>
          <a:prstGeom prst="rect">
            <a:avLst/>
          </a:prstGeom>
        </p:spPr>
        <p:txBody>
          <a:bodyPr wrap="square" lIns="95034" tIns="47517" rIns="95034" bIns="47517">
            <a:spAutoFit/>
          </a:bodyPr>
          <a:lstStyle/>
          <a:p>
            <a:pPr marL="296980" indent="-29698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Evolving policy context of evidence and </a:t>
            </a:r>
            <a:r>
              <a:rPr lang="en-US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co-creation</a:t>
            </a:r>
          </a:p>
          <a:p>
            <a:pPr marL="296980" indent="-29698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Providing better evidence for policy &amp; uptake</a:t>
            </a:r>
            <a:endParaRPr lang="en-US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96980" indent="-29698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Facilitating transition to smart and sustainable cities</a:t>
            </a:r>
          </a:p>
          <a:p>
            <a:pPr marL="296980" indent="-29698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JRC site </a:t>
            </a:r>
            <a:r>
              <a:rPr lang="en-US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modernisation</a:t>
            </a:r>
            <a:endParaRPr lang="en-US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84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510675"/>
            <a:ext cx="12599988" cy="4873249"/>
          </a:xfrm>
          <a:prstGeom prst="rect">
            <a:avLst/>
          </a:prstGeom>
          <a:solidFill>
            <a:srgbClr val="88D1D1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034" tIns="47517" rIns="95034" bIns="47517" rtlCol="0" anchor="ctr"/>
          <a:lstStyle/>
          <a:p>
            <a:pPr algn="ctr"/>
            <a:endParaRPr lang="en-GB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69277" y="279135"/>
            <a:ext cx="11863211" cy="1042746"/>
          </a:xfrm>
        </p:spPr>
        <p:txBody>
          <a:bodyPr/>
          <a:lstStyle/>
          <a:p>
            <a:r>
              <a:rPr lang="en-GB" dirty="0" smtClean="0"/>
              <a:t>Living Labs  at JRC: a showcase for smart &amp; sustainable cities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52"/>
          <a:stretch/>
        </p:blipFill>
        <p:spPr>
          <a:xfrm>
            <a:off x="2" y="1182566"/>
            <a:ext cx="12599987" cy="5201358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9936159" y="3250824"/>
            <a:ext cx="0" cy="722406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endCxn id="27" idx="2"/>
          </p:cNvCxnSpPr>
          <p:nvPr/>
        </p:nvCxnSpPr>
        <p:spPr>
          <a:xfrm flipV="1">
            <a:off x="5973087" y="4095645"/>
            <a:ext cx="0" cy="990675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642329" y="2578916"/>
            <a:ext cx="0" cy="1562546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3057243" y="2026473"/>
            <a:ext cx="0" cy="2456398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276035" y="1615001"/>
            <a:ext cx="1821180" cy="419127"/>
          </a:xfrm>
          <a:prstGeom prst="rect">
            <a:avLst/>
          </a:prstGeom>
          <a:solidFill>
            <a:schemeClr val="accent5"/>
          </a:solidFill>
        </p:spPr>
        <p:txBody>
          <a:bodyPr wrap="square" lIns="95034" tIns="47517" rIns="95034" bIns="47517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Buildings</a:t>
            </a:r>
            <a:endParaRPr lang="en-GB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296654" y="2839288"/>
            <a:ext cx="1370885" cy="420023"/>
          </a:xfrm>
          <a:prstGeom prst="rect">
            <a:avLst/>
          </a:prstGeom>
          <a:solidFill>
            <a:schemeClr val="accent5"/>
          </a:solidFill>
        </p:spPr>
        <p:txBody>
          <a:bodyPr wrap="square" lIns="95034" tIns="47517" rIns="95034" bIns="47517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</a:t>
            </a:r>
            <a:endParaRPr lang="en-GB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24962" y="3675622"/>
            <a:ext cx="1496249" cy="420023"/>
          </a:xfrm>
          <a:prstGeom prst="rect">
            <a:avLst/>
          </a:prstGeom>
          <a:solidFill>
            <a:schemeClr val="accent5"/>
          </a:solidFill>
        </p:spPr>
        <p:txBody>
          <a:bodyPr wrap="square" lIns="95034" tIns="47517" rIns="95034" bIns="47517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Mobility</a:t>
            </a:r>
            <a:endParaRPr lang="en-GB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894204" y="2167442"/>
            <a:ext cx="1496249" cy="420023"/>
          </a:xfrm>
          <a:prstGeom prst="rect">
            <a:avLst/>
          </a:prstGeom>
          <a:solidFill>
            <a:schemeClr val="accent5"/>
          </a:solidFill>
        </p:spPr>
        <p:txBody>
          <a:bodyPr wrap="square" lIns="95034" tIns="47517" rIns="95034" bIns="47517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Security</a:t>
            </a:r>
            <a:endParaRPr lang="en-GB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3" name="Straight Connector 12"/>
          <p:cNvCxnSpPr>
            <a:endCxn id="14" idx="2"/>
          </p:cNvCxnSpPr>
          <p:nvPr/>
        </p:nvCxnSpPr>
        <p:spPr>
          <a:xfrm flipV="1">
            <a:off x="4506505" y="3007489"/>
            <a:ext cx="0" cy="1717834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664510" y="2587465"/>
            <a:ext cx="1683990" cy="420023"/>
          </a:xfrm>
          <a:prstGeom prst="rect">
            <a:avLst/>
          </a:prstGeom>
          <a:solidFill>
            <a:schemeClr val="accent5"/>
          </a:solidFill>
        </p:spPr>
        <p:txBody>
          <a:bodyPr wrap="square" lIns="95034" tIns="47517" rIns="95034" bIns="47517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Wellbeing</a:t>
            </a:r>
            <a:endParaRPr lang="en-GB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75174" y="1133088"/>
            <a:ext cx="1022938" cy="3775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034" tIns="47517" rIns="95034" bIns="47517"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7196280" y="1510676"/>
            <a:ext cx="1022938" cy="377588"/>
          </a:xfrm>
          <a:prstGeom prst="rect">
            <a:avLst/>
          </a:prstGeom>
          <a:solidFill>
            <a:srgbClr val="DC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034" tIns="47517" rIns="95034" bIns="47517"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683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6"/>
          <p:cNvSpPr/>
          <p:nvPr/>
        </p:nvSpPr>
        <p:spPr>
          <a:xfrm>
            <a:off x="0" y="1531052"/>
            <a:ext cx="12599987" cy="4712586"/>
          </a:xfrm>
          <a:prstGeom prst="rect">
            <a:avLst/>
          </a:prstGeom>
          <a:solidFill>
            <a:srgbClr val="C1E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ekstvak 6"/>
          <p:cNvSpPr txBox="1"/>
          <p:nvPr/>
        </p:nvSpPr>
        <p:spPr>
          <a:xfrm>
            <a:off x="1834619" y="1821435"/>
            <a:ext cx="923116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sz="2400" kern="0" dirty="0" err="1" smtClean="0">
                <a:solidFill>
                  <a:srgbClr val="093B37"/>
                </a:solidFill>
                <a:latin typeface="Verdana"/>
                <a:cs typeface="Verdana"/>
              </a:rPr>
              <a:t>ec.europa.eu</a:t>
            </a:r>
            <a:r>
              <a:rPr lang="en-GB" sz="2400" kern="0" dirty="0" smtClean="0">
                <a:solidFill>
                  <a:srgbClr val="093B37"/>
                </a:solidFill>
                <a:latin typeface="Verdana"/>
                <a:cs typeface="Verdana"/>
              </a:rPr>
              <a:t>/</a:t>
            </a:r>
            <a:r>
              <a:rPr lang="en-GB" sz="2400" kern="0" dirty="0" err="1" smtClean="0">
                <a:solidFill>
                  <a:srgbClr val="093B37"/>
                </a:solidFill>
                <a:latin typeface="Verdana"/>
                <a:cs typeface="Verdana"/>
              </a:rPr>
              <a:t>jrc</a:t>
            </a:r>
            <a:endParaRPr lang="en-GB" sz="2400" kern="0" dirty="0">
              <a:solidFill>
                <a:srgbClr val="093B37"/>
              </a:solidFill>
              <a:latin typeface="Verdana"/>
              <a:cs typeface="Verdana"/>
            </a:endParaRPr>
          </a:p>
          <a:p>
            <a:pPr>
              <a:lnSpc>
                <a:spcPct val="200000"/>
              </a:lnSpc>
            </a:pPr>
            <a:r>
              <a:rPr lang="en-GB" sz="2400" kern="0" dirty="0" smtClean="0">
                <a:solidFill>
                  <a:srgbClr val="093B37"/>
                </a:solidFill>
                <a:latin typeface="Verdana"/>
                <a:cs typeface="Verdana"/>
              </a:rPr>
              <a:t>@</a:t>
            </a:r>
            <a:r>
              <a:rPr lang="en-GB" sz="2400" kern="0" dirty="0" err="1">
                <a:solidFill>
                  <a:srgbClr val="093B37"/>
                </a:solidFill>
                <a:latin typeface="Verdana"/>
                <a:cs typeface="Verdana"/>
              </a:rPr>
              <a:t>EU_ScienceHub</a:t>
            </a:r>
            <a:r>
              <a:rPr lang="en-GB" sz="2400" kern="0" dirty="0">
                <a:solidFill>
                  <a:srgbClr val="093B37"/>
                </a:solidFill>
                <a:latin typeface="Verdana"/>
                <a:cs typeface="Verdana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en-GB" sz="2400" kern="0" dirty="0" smtClean="0">
                <a:solidFill>
                  <a:srgbClr val="093B37"/>
                </a:solidFill>
                <a:latin typeface="Verdana"/>
                <a:cs typeface="Verdana"/>
              </a:rPr>
              <a:t>EU </a:t>
            </a:r>
            <a:r>
              <a:rPr lang="en-GB" sz="2400" kern="0" dirty="0">
                <a:solidFill>
                  <a:srgbClr val="093B37"/>
                </a:solidFill>
                <a:latin typeface="Verdana"/>
                <a:cs typeface="Verdana"/>
              </a:rPr>
              <a:t>Science Hub - Joint Research Centre</a:t>
            </a:r>
          </a:p>
          <a:p>
            <a:pPr>
              <a:lnSpc>
                <a:spcPct val="200000"/>
              </a:lnSpc>
            </a:pPr>
            <a:r>
              <a:rPr lang="en-GB" sz="2400" kern="0" dirty="0" smtClean="0">
                <a:solidFill>
                  <a:srgbClr val="093B37"/>
                </a:solidFill>
                <a:latin typeface="Verdana"/>
                <a:cs typeface="Verdana"/>
              </a:rPr>
              <a:t>Joint </a:t>
            </a:r>
            <a:r>
              <a:rPr lang="en-GB" sz="2400" kern="0" dirty="0">
                <a:solidFill>
                  <a:srgbClr val="093B37"/>
                </a:solidFill>
                <a:latin typeface="Verdana"/>
                <a:cs typeface="Verdana"/>
              </a:rPr>
              <a:t>Research Centre</a:t>
            </a:r>
          </a:p>
          <a:p>
            <a:pPr>
              <a:lnSpc>
                <a:spcPct val="200000"/>
              </a:lnSpc>
            </a:pPr>
            <a:r>
              <a:rPr lang="en-GB" sz="2400" kern="0" dirty="0" smtClean="0">
                <a:solidFill>
                  <a:srgbClr val="093B37"/>
                </a:solidFill>
                <a:latin typeface="Verdana"/>
                <a:cs typeface="Verdana"/>
              </a:rPr>
              <a:t>EU </a:t>
            </a:r>
            <a:r>
              <a:rPr lang="en-GB" sz="2400" kern="0" dirty="0">
                <a:solidFill>
                  <a:srgbClr val="093B37"/>
                </a:solidFill>
                <a:latin typeface="Verdana"/>
                <a:cs typeface="Verdana"/>
              </a:rPr>
              <a:t>Science </a:t>
            </a:r>
            <a:r>
              <a:rPr lang="en-GB" sz="2400" kern="0" dirty="0" smtClean="0">
                <a:solidFill>
                  <a:srgbClr val="093B37"/>
                </a:solidFill>
                <a:latin typeface="Verdana"/>
                <a:cs typeface="Verdana"/>
              </a:rPr>
              <a:t>Hub</a:t>
            </a:r>
            <a:endParaRPr lang="nl-NL" sz="1800" dirty="0">
              <a:solidFill>
                <a:srgbClr val="093B37"/>
              </a:solidFill>
              <a:latin typeface="Verdana"/>
              <a:ea typeface="Arial" charset="0"/>
              <a:cs typeface="Verdana"/>
            </a:endParaRPr>
          </a:p>
        </p:txBody>
      </p:sp>
      <p:sp>
        <p:nvSpPr>
          <p:cNvPr id="10" name="Rechthoek 2"/>
          <p:cNvSpPr/>
          <p:nvPr/>
        </p:nvSpPr>
        <p:spPr>
          <a:xfrm>
            <a:off x="0" y="0"/>
            <a:ext cx="12599988" cy="1439056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442509"/>
            <a:ext cx="12599987" cy="554038"/>
          </a:xfrm>
          <a:prstGeom prst="rect">
            <a:avLst/>
          </a:prstGeom>
        </p:spPr>
        <p:txBody>
          <a:bodyPr/>
          <a:lstStyle>
            <a:lvl1pPr algn="l" defTabSz="9450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4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2"/>
            <a:r>
              <a:rPr lang="en-GB" sz="3600" dirty="0" smtClean="0">
                <a:solidFill>
                  <a:schemeClr val="bg1"/>
                </a:solidFill>
                <a:latin typeface="Verdana"/>
                <a:ea typeface="Arial" charset="0"/>
                <a:cs typeface="Verdana"/>
              </a:rPr>
              <a:t>Stay in touch!</a:t>
            </a:r>
            <a:endParaRPr lang="nl-NL" sz="3600" dirty="0">
              <a:solidFill>
                <a:schemeClr val="bg1"/>
              </a:solidFill>
              <a:latin typeface="Verdana"/>
              <a:ea typeface="Arial" charset="0"/>
              <a:cs typeface="Verdana"/>
            </a:endParaRPr>
          </a:p>
        </p:txBody>
      </p:sp>
      <p:pic>
        <p:nvPicPr>
          <p:cNvPr id="13" name="Picture 12" descr="H:\Desktop\logo-faceboo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95" y="3492590"/>
            <a:ext cx="623740" cy="62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:\Desktop\NS_Visuals\Ppt\JRC ppt\2015 04 14 VS Expo\linkedin-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224" y="4268969"/>
            <a:ext cx="570683" cy="57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H:\Desktop\NS_Visuals\Ppt\JRC ppt\2015 04 14 VS Expo\twitter-0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79" y="2790705"/>
            <a:ext cx="570684" cy="57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H:\Desktop\NS_Visuals\Ppt\JRC ppt\2015 04 14 VS Expo\youtube-0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16" y="4995877"/>
            <a:ext cx="559664" cy="56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Social-media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29139" y="2073391"/>
            <a:ext cx="621100" cy="638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628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500309" y="2143209"/>
            <a:ext cx="9331866" cy="1446961"/>
          </a:xfrm>
        </p:spPr>
        <p:txBody>
          <a:bodyPr/>
          <a:lstStyle/>
          <a:p>
            <a:r>
              <a:rPr lang="en-US" dirty="0" smtClean="0"/>
              <a:t>Thanks</a:t>
            </a:r>
            <a:endParaRPr lang="en-US" dirty="0"/>
          </a:p>
        </p:txBody>
      </p:sp>
      <p:sp>
        <p:nvSpPr>
          <p:cNvPr id="3" name="TextBox 8"/>
          <p:cNvSpPr txBox="1"/>
          <p:nvPr/>
        </p:nvSpPr>
        <p:spPr>
          <a:xfrm>
            <a:off x="1864692" y="3590170"/>
            <a:ext cx="9509053" cy="1991571"/>
          </a:xfrm>
          <a:prstGeom prst="rect">
            <a:avLst/>
          </a:prstGeom>
          <a:noFill/>
        </p:spPr>
        <p:txBody>
          <a:bodyPr wrap="square" lIns="94928" tIns="0" rIns="94928" bIns="0" rtlCol="0">
            <a:spAutoFit/>
          </a:bodyPr>
          <a:lstStyle/>
          <a:p>
            <a:r>
              <a:rPr lang="en-GB" sz="3700" dirty="0">
                <a:solidFill>
                  <a:srgbClr val="3637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Any questions</a:t>
            </a:r>
            <a:r>
              <a:rPr lang="en-GB" sz="3700" dirty="0" smtClean="0">
                <a:solidFill>
                  <a:srgbClr val="3637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  <a:p>
            <a:endParaRPr lang="en-GB" sz="3700" dirty="0" smtClean="0">
              <a:solidFill>
                <a:srgbClr val="3637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fr-BE" sz="1800" dirty="0" err="1" smtClean="0">
                <a:solidFill>
                  <a:srgbClr val="3637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Visit</a:t>
            </a:r>
            <a:r>
              <a:rPr lang="fr-BE" sz="1800" dirty="0" smtClean="0">
                <a:solidFill>
                  <a:srgbClr val="3637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</a:t>
            </a:r>
            <a:r>
              <a:rPr lang="fr-BE" sz="1800" dirty="0" err="1" smtClean="0">
                <a:solidFill>
                  <a:srgbClr val="3637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European</a:t>
            </a:r>
            <a:r>
              <a:rPr lang="fr-BE" sz="1800" dirty="0" smtClean="0">
                <a:solidFill>
                  <a:srgbClr val="3637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Commission </a:t>
            </a:r>
            <a:r>
              <a:rPr lang="fr-BE" sz="1800" dirty="0" err="1" smtClean="0">
                <a:solidFill>
                  <a:srgbClr val="3637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website</a:t>
            </a:r>
            <a:r>
              <a:rPr lang="fr-BE" sz="1800" dirty="0" smtClean="0">
                <a:solidFill>
                  <a:srgbClr val="3637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+ </a:t>
            </a:r>
            <a:endParaRPr lang="en-GB" sz="1800" dirty="0">
              <a:solidFill>
                <a:srgbClr val="3637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 dirty="0" smtClean="0">
              <a:solidFill>
                <a:srgbClr val="3637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dirty="0" smtClean="0">
                <a:solidFill>
                  <a:srgbClr val="3637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 can find me at: philippe.duponteil@ec.europa.eu</a:t>
            </a:r>
            <a:endParaRPr lang="en-GB" dirty="0">
              <a:solidFill>
                <a:srgbClr val="787CB7"/>
              </a:solidFill>
              <a:latin typeface="Verdana"/>
              <a:ea typeface="Verdana" panose="020B0604030504040204" pitchFamily="34" charset="0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67170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Supporting policies through</a:t>
            </a:r>
            <a:br>
              <a:rPr lang="en-US" dirty="0" smtClean="0"/>
            </a:br>
            <a:r>
              <a:rPr lang="en-US" dirty="0" smtClean="0"/>
              <a:t>open </a:t>
            </a:r>
            <a:r>
              <a:rPr lang="en-US" dirty="0"/>
              <a:t>k</a:t>
            </a:r>
            <a:r>
              <a:rPr lang="en-US" dirty="0" smtClean="0"/>
              <a:t>nowledge &amp; open </a:t>
            </a:r>
            <a:r>
              <a:rPr lang="en-US" dirty="0"/>
              <a:t>i</a:t>
            </a:r>
            <a:r>
              <a:rPr lang="en-US" dirty="0" smtClean="0"/>
              <a:t>nnovation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Philippe Duponteil, Director, JRC, European Commission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 smtClean="0"/>
              <a:t>Laurea</a:t>
            </a:r>
            <a:r>
              <a:rPr lang="en-US" dirty="0"/>
              <a:t> </a:t>
            </a:r>
            <a:r>
              <a:rPr lang="en-US" dirty="0" smtClean="0"/>
              <a:t>University, 21 </a:t>
            </a:r>
            <a:r>
              <a:rPr lang="en-US" dirty="0" err="1" smtClean="0"/>
              <a:t>october</a:t>
            </a:r>
            <a:r>
              <a:rPr lang="en-US" dirty="0" smtClean="0"/>
              <a:t>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89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6"/>
          <p:cNvSpPr/>
          <p:nvPr/>
        </p:nvSpPr>
        <p:spPr>
          <a:xfrm>
            <a:off x="0" y="1531052"/>
            <a:ext cx="12599987" cy="4712586"/>
          </a:xfrm>
          <a:prstGeom prst="rect">
            <a:avLst/>
          </a:prstGeom>
          <a:solidFill>
            <a:srgbClr val="C1E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/>
          <p:cNvSpPr/>
          <p:nvPr/>
        </p:nvSpPr>
        <p:spPr>
          <a:xfrm>
            <a:off x="0" y="0"/>
            <a:ext cx="12599988" cy="1439056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442509"/>
            <a:ext cx="12599987" cy="554038"/>
          </a:xfrm>
          <a:prstGeom prst="rect">
            <a:avLst/>
          </a:prstGeom>
        </p:spPr>
        <p:txBody>
          <a:bodyPr/>
          <a:lstStyle>
            <a:lvl1pPr algn="l" defTabSz="9450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4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32000" lvl="2"/>
            <a:r>
              <a:rPr lang="en-GB" sz="3600" dirty="0" smtClean="0">
                <a:solidFill>
                  <a:schemeClr val="bg1"/>
                </a:solidFill>
                <a:latin typeface="Verdana"/>
                <a:ea typeface="Arial" charset="0"/>
                <a:cs typeface="Verdana"/>
              </a:rPr>
              <a:t>European Commission’s JRC's </a:t>
            </a:r>
            <a:r>
              <a:rPr lang="en-GB" sz="3600" dirty="0">
                <a:solidFill>
                  <a:schemeClr val="bg1"/>
                </a:solidFill>
                <a:latin typeface="Verdana"/>
                <a:ea typeface="Arial" charset="0"/>
                <a:cs typeface="Verdana"/>
              </a:rPr>
              <a:t>Mission</a:t>
            </a:r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0" y="719315"/>
            <a:ext cx="12599987" cy="554038"/>
          </a:xfrm>
          <a:prstGeom prst="rect">
            <a:avLst/>
          </a:prstGeom>
        </p:spPr>
        <p:txBody>
          <a:bodyPr/>
          <a:lstStyle>
            <a:lvl1pPr algn="l" defTabSz="9450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4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2"/>
            <a:endParaRPr lang="en-GB" sz="3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791297" y="2032116"/>
            <a:ext cx="110173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b="1" i="1" dirty="0">
                <a:solidFill>
                  <a:srgbClr val="093B37"/>
                </a:solidFill>
                <a:latin typeface="Verdana"/>
                <a:ea typeface="MS PGothic" pitchFamily="34" charset="-128"/>
                <a:cs typeface="ＭＳ Ｐゴシック" charset="0"/>
              </a:rPr>
              <a:t>As the science and knowledge service </a:t>
            </a:r>
            <a:br>
              <a:rPr lang="en-GB" sz="2000" b="1" i="1" dirty="0">
                <a:solidFill>
                  <a:srgbClr val="093B37"/>
                </a:solidFill>
                <a:latin typeface="Verdana"/>
                <a:ea typeface="MS PGothic" pitchFamily="34" charset="-128"/>
                <a:cs typeface="ＭＳ Ｐゴシック" charset="0"/>
              </a:rPr>
            </a:br>
            <a:r>
              <a:rPr lang="en-GB" sz="2000" b="1" i="1" dirty="0">
                <a:solidFill>
                  <a:srgbClr val="093B37"/>
                </a:solidFill>
                <a:latin typeface="Verdana"/>
                <a:ea typeface="MS PGothic" pitchFamily="34" charset="-128"/>
                <a:cs typeface="ＭＳ Ｐゴシック" charset="0"/>
              </a:rPr>
              <a:t>of the </a:t>
            </a:r>
            <a:r>
              <a:rPr lang="en-GB" sz="2000" b="1" i="1" dirty="0" smtClean="0">
                <a:solidFill>
                  <a:srgbClr val="093B37"/>
                </a:solidFill>
                <a:latin typeface="Verdana"/>
                <a:ea typeface="MS PGothic" pitchFamily="34" charset="-128"/>
                <a:cs typeface="ＭＳ Ｐゴシック" charset="0"/>
              </a:rPr>
              <a:t>European Commission, </a:t>
            </a:r>
            <a:r>
              <a:rPr lang="en-GB" sz="2000" b="1" i="1" dirty="0">
                <a:solidFill>
                  <a:srgbClr val="093B37"/>
                </a:solidFill>
                <a:latin typeface="Verdana"/>
                <a:ea typeface="MS PGothic" pitchFamily="34" charset="-128"/>
                <a:cs typeface="ＭＳ Ｐゴシック" charset="0"/>
              </a:rPr>
              <a:t>our mission is to support </a:t>
            </a:r>
            <a:br>
              <a:rPr lang="en-GB" sz="2000" b="1" i="1" dirty="0">
                <a:solidFill>
                  <a:srgbClr val="093B37"/>
                </a:solidFill>
                <a:latin typeface="Verdana"/>
                <a:ea typeface="MS PGothic" pitchFamily="34" charset="-128"/>
                <a:cs typeface="ＭＳ Ｐゴシック" charset="0"/>
              </a:rPr>
            </a:br>
            <a:r>
              <a:rPr lang="en-GB" sz="2000" b="1" i="1" dirty="0">
                <a:solidFill>
                  <a:srgbClr val="093B37"/>
                </a:solidFill>
                <a:latin typeface="Verdana"/>
                <a:ea typeface="MS PGothic" pitchFamily="34" charset="-128"/>
                <a:cs typeface="ＭＳ Ｐゴシック" charset="0"/>
              </a:rPr>
              <a:t>EU policies with independent evidence </a:t>
            </a:r>
          </a:p>
          <a:p>
            <a:pPr algn="ctr">
              <a:lnSpc>
                <a:spcPct val="150000"/>
              </a:lnSpc>
            </a:pPr>
            <a:r>
              <a:rPr lang="en-GB" sz="2000" b="1" i="1" dirty="0">
                <a:solidFill>
                  <a:srgbClr val="093B37"/>
                </a:solidFill>
                <a:latin typeface="Verdana"/>
                <a:ea typeface="MS PGothic" pitchFamily="34" charset="-128"/>
                <a:cs typeface="ＭＳ Ｐゴシック" charset="0"/>
              </a:rPr>
              <a:t>throughout the whole policy cycle</a:t>
            </a:r>
            <a:endParaRPr lang="en-GB" sz="4400" b="1" i="1" dirty="0">
              <a:solidFill>
                <a:srgbClr val="093B37"/>
              </a:solidFill>
              <a:latin typeface="Verdana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8706028" y="3522880"/>
            <a:ext cx="12390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i="1" dirty="0">
                <a:solidFill>
                  <a:srgbClr val="093B37"/>
                </a:solidFill>
                <a:latin typeface="Verdana"/>
                <a:ea typeface="MS PGothic" pitchFamily="34" charset="-128"/>
                <a:cs typeface="ＭＳ Ｐゴシック" charset="0"/>
              </a:rPr>
              <a:t>"</a:t>
            </a:r>
            <a:endParaRPr lang="nl-NL" sz="7200" dirty="0">
              <a:solidFill>
                <a:srgbClr val="093B37"/>
              </a:solidFill>
            </a:endParaRPr>
          </a:p>
        </p:txBody>
      </p:sp>
      <p:sp>
        <p:nvSpPr>
          <p:cNvPr id="18" name="Tekstvak 17"/>
          <p:cNvSpPr txBox="1"/>
          <p:nvPr/>
        </p:nvSpPr>
        <p:spPr>
          <a:xfrm>
            <a:off x="2753647" y="1742382"/>
            <a:ext cx="9309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i="1" dirty="0">
                <a:solidFill>
                  <a:srgbClr val="093B37"/>
                </a:solidFill>
                <a:latin typeface="Verdana"/>
                <a:ea typeface="MS PGothic" pitchFamily="34" charset="-128"/>
                <a:cs typeface="ＭＳ Ｐゴシック" charset="0"/>
              </a:rPr>
              <a:t>"</a:t>
            </a:r>
            <a:endParaRPr lang="nl-NL" sz="7200" dirty="0">
              <a:solidFill>
                <a:srgbClr val="093B37"/>
              </a:solidFill>
            </a:endParaRPr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3219116" y="4181679"/>
            <a:ext cx="5787282" cy="206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8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hoek 6"/>
          <p:cNvSpPr/>
          <p:nvPr/>
        </p:nvSpPr>
        <p:spPr>
          <a:xfrm>
            <a:off x="0" y="1531052"/>
            <a:ext cx="12599987" cy="4712586"/>
          </a:xfrm>
          <a:prstGeom prst="rect">
            <a:avLst/>
          </a:prstGeom>
          <a:solidFill>
            <a:srgbClr val="C1E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/>
          <p:cNvSpPr/>
          <p:nvPr/>
        </p:nvSpPr>
        <p:spPr>
          <a:xfrm>
            <a:off x="0" y="0"/>
            <a:ext cx="12599988" cy="1439056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442509"/>
            <a:ext cx="12599987" cy="554038"/>
          </a:xfrm>
          <a:prstGeom prst="rect">
            <a:avLst/>
          </a:prstGeom>
        </p:spPr>
        <p:txBody>
          <a:bodyPr/>
          <a:lstStyle>
            <a:lvl1pPr algn="l" defTabSz="9450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4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32000" lvl="2"/>
            <a:r>
              <a:rPr lang="en-GB" altLang="en-US" sz="3600" dirty="0" smtClean="0">
                <a:solidFill>
                  <a:schemeClr val="bg1"/>
                </a:solidFill>
                <a:latin typeface="Verdana"/>
                <a:ea typeface="Arial" charset="0"/>
                <a:cs typeface="Verdana"/>
              </a:rPr>
              <a:t>European Commission JRC </a:t>
            </a:r>
            <a:r>
              <a:rPr lang="en-GB" altLang="en-US" sz="3600" dirty="0">
                <a:solidFill>
                  <a:schemeClr val="bg1"/>
                </a:solidFill>
                <a:latin typeface="Verdana"/>
                <a:ea typeface="Arial" charset="0"/>
                <a:cs typeface="Verdana"/>
              </a:rPr>
              <a:t>Role: facts &amp; figures</a:t>
            </a:r>
            <a:endParaRPr lang="en-GB" sz="3600" dirty="0">
              <a:solidFill>
                <a:schemeClr val="bg1"/>
              </a:solidFill>
              <a:latin typeface="Verdana"/>
              <a:ea typeface="Arial" charset="0"/>
              <a:cs typeface="Verdana"/>
            </a:endParaRPr>
          </a:p>
        </p:txBody>
      </p:sp>
      <p:sp>
        <p:nvSpPr>
          <p:cNvPr id="27" name="Inhaltsplatzhalter 2"/>
          <p:cNvSpPr txBox="1">
            <a:spLocks/>
          </p:cNvSpPr>
          <p:nvPr/>
        </p:nvSpPr>
        <p:spPr bwMode="auto">
          <a:xfrm>
            <a:off x="1868802" y="1804530"/>
            <a:ext cx="37707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lnSpc>
                <a:spcPts val="2400"/>
              </a:lnSpc>
              <a:buClr>
                <a:srgbClr val="37ACDE"/>
              </a:buClr>
              <a:buFont typeface="Verdana" pitchFamily="34" charset="0"/>
              <a:defRPr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180975" indent="-180975" eaLnBrk="0" hangingPunct="0">
              <a:lnSpc>
                <a:spcPts val="2400"/>
              </a:lnSpc>
              <a:buClr>
                <a:srgbClr val="37ACDE"/>
              </a:buClr>
              <a:buFont typeface="Verdana" pitchFamily="34" charset="0"/>
              <a:buChar char="•"/>
              <a:defRPr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360363" indent="-180975" eaLnBrk="0" hangingPunct="0">
              <a:lnSpc>
                <a:spcPts val="2400"/>
              </a:lnSpc>
              <a:buClr>
                <a:srgbClr val="37ACDE"/>
              </a:buClr>
              <a:buFont typeface="Wingdings" pitchFamily="2" charset="2"/>
              <a:buChar char="§"/>
              <a:defRPr sz="1600"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538163" indent="-177800" eaLnBrk="0" hangingPunct="0">
              <a:lnSpc>
                <a:spcPts val="2400"/>
              </a:lnSpc>
              <a:buClr>
                <a:srgbClr val="37ACDE"/>
              </a:buClr>
              <a:buFont typeface="Arial" charset="0"/>
              <a:buChar char="•"/>
              <a:defRPr sz="1600"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717550" indent="-179388" eaLnBrk="0" hangingPunct="0">
              <a:lnSpc>
                <a:spcPts val="2400"/>
              </a:lnSpc>
              <a:buClr>
                <a:srgbClr val="37ACDE"/>
              </a:buClr>
              <a:buFont typeface="Verdana" pitchFamily="34" charset="0"/>
              <a:buChar char="–"/>
              <a:defRPr sz="1600"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1174750" indent="-17938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Char char="–"/>
              <a:defRPr sz="1600"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1631950" indent="-17938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Char char="–"/>
              <a:defRPr sz="1600"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2089150" indent="-17938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Char char="–"/>
              <a:defRPr sz="1600"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2546350" indent="-17938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Char char="–"/>
              <a:defRPr sz="1600"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r" eaLnBrk="1" fontAlgn="base" hangingPunct="1">
              <a:lnSpc>
                <a:spcPct val="100000"/>
              </a:lnSpc>
              <a:spcBef>
                <a:spcPts val="495"/>
              </a:spcBef>
              <a:spcAft>
                <a:spcPct val="0"/>
              </a:spcAft>
              <a:buClrTx/>
            </a:pPr>
            <a:r>
              <a:rPr lang="en-GB" altLang="en-US" sz="1600" b="1" dirty="0">
                <a:solidFill>
                  <a:srgbClr val="093B37"/>
                </a:solidFill>
              </a:rPr>
              <a:t>€ 386 </a:t>
            </a:r>
            <a:r>
              <a:rPr lang="en-GB" altLang="en-US" sz="1600" dirty="0">
                <a:solidFill>
                  <a:srgbClr val="093B37"/>
                </a:solidFill>
              </a:rPr>
              <a:t>million Budget annually,</a:t>
            </a:r>
            <a:br>
              <a:rPr lang="en-GB" altLang="en-US" sz="1600" dirty="0">
                <a:solidFill>
                  <a:srgbClr val="093B37"/>
                </a:solidFill>
              </a:rPr>
            </a:br>
            <a:r>
              <a:rPr lang="en-GB" altLang="en-US" sz="1600" dirty="0">
                <a:solidFill>
                  <a:srgbClr val="093B37"/>
                </a:solidFill>
              </a:rPr>
              <a:t>plus </a:t>
            </a:r>
            <a:r>
              <a:rPr lang="en-GB" altLang="en-US" sz="1600" b="1" dirty="0">
                <a:solidFill>
                  <a:srgbClr val="093B37"/>
                </a:solidFill>
              </a:rPr>
              <a:t>€ 62</a:t>
            </a:r>
            <a:r>
              <a:rPr lang="en-GB" altLang="en-US" sz="1600" dirty="0">
                <a:solidFill>
                  <a:srgbClr val="093B37"/>
                </a:solidFill>
              </a:rPr>
              <a:t> million </a:t>
            </a:r>
            <a:r>
              <a:rPr lang="en-GB" altLang="en-US" sz="1600" dirty="0" smtClean="0">
                <a:solidFill>
                  <a:srgbClr val="093B37"/>
                </a:solidFill>
              </a:rPr>
              <a:t>earned</a:t>
            </a:r>
            <a:r>
              <a:rPr lang="en-GB" altLang="en-US" sz="1600" dirty="0">
                <a:solidFill>
                  <a:srgbClr val="093B37"/>
                </a:solidFill>
              </a:rPr>
              <a:t> </a:t>
            </a:r>
            <a:r>
              <a:rPr lang="en-GB" altLang="en-US" sz="1600" dirty="0" smtClean="0">
                <a:solidFill>
                  <a:srgbClr val="093B37"/>
                </a:solidFill>
              </a:rPr>
              <a:t>income</a:t>
            </a:r>
            <a:endParaRPr lang="en-GB" altLang="en-US" sz="1600" dirty="0">
              <a:solidFill>
                <a:srgbClr val="093B37"/>
              </a:solidFill>
            </a:endParaRPr>
          </a:p>
        </p:txBody>
      </p:sp>
      <p:sp>
        <p:nvSpPr>
          <p:cNvPr id="28" name="Inhaltsplatzhalter 2"/>
          <p:cNvSpPr txBox="1">
            <a:spLocks/>
          </p:cNvSpPr>
          <p:nvPr/>
        </p:nvSpPr>
        <p:spPr bwMode="auto">
          <a:xfrm>
            <a:off x="604343" y="4599142"/>
            <a:ext cx="3650471" cy="537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lnSpc>
                <a:spcPts val="2400"/>
              </a:lnSpc>
              <a:buClr>
                <a:srgbClr val="37ACDE"/>
              </a:buClr>
              <a:buFont typeface="Verdana" pitchFamily="34" charset="0"/>
              <a:defRPr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180975" indent="-180975" eaLnBrk="0" hangingPunct="0">
              <a:lnSpc>
                <a:spcPts val="2400"/>
              </a:lnSpc>
              <a:buClr>
                <a:srgbClr val="37ACDE"/>
              </a:buClr>
              <a:buFont typeface="Verdana" pitchFamily="34" charset="0"/>
              <a:buChar char="•"/>
              <a:defRPr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360363" indent="-180975" eaLnBrk="0" hangingPunct="0">
              <a:lnSpc>
                <a:spcPts val="2400"/>
              </a:lnSpc>
              <a:buClr>
                <a:srgbClr val="37ACDE"/>
              </a:buClr>
              <a:buFont typeface="Wingdings" pitchFamily="2" charset="2"/>
              <a:buChar char="§"/>
              <a:defRPr sz="1600"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538163" indent="-177800" eaLnBrk="0" hangingPunct="0">
              <a:lnSpc>
                <a:spcPts val="2400"/>
              </a:lnSpc>
              <a:buClr>
                <a:srgbClr val="37ACDE"/>
              </a:buClr>
              <a:buFont typeface="Arial" charset="0"/>
              <a:buChar char="•"/>
              <a:defRPr sz="1600"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717550" indent="-179388" eaLnBrk="0" hangingPunct="0">
              <a:lnSpc>
                <a:spcPts val="2400"/>
              </a:lnSpc>
              <a:buClr>
                <a:srgbClr val="37ACDE"/>
              </a:buClr>
              <a:buFont typeface="Verdana" pitchFamily="34" charset="0"/>
              <a:buChar char="–"/>
              <a:defRPr sz="1600"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1174750" indent="-17938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Char char="–"/>
              <a:defRPr sz="1600"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1631950" indent="-17938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Char char="–"/>
              <a:defRPr sz="1600"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2089150" indent="-17938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Char char="–"/>
              <a:defRPr sz="1600"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2546350" indent="-17938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Char char="–"/>
              <a:defRPr sz="1600"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r" eaLnBrk="1" fontAlgn="base" hangingPunct="1">
              <a:lnSpc>
                <a:spcPct val="110000"/>
              </a:lnSpc>
              <a:spcBef>
                <a:spcPts val="495"/>
              </a:spcBef>
              <a:spcAft>
                <a:spcPct val="0"/>
              </a:spcAft>
              <a:buClrTx/>
            </a:pPr>
            <a:r>
              <a:rPr lang="en-GB" altLang="en-US" sz="1600" b="1" dirty="0" smtClean="0">
                <a:solidFill>
                  <a:srgbClr val="093B37"/>
                </a:solidFill>
              </a:rPr>
              <a:t>125 </a:t>
            </a:r>
            <a:r>
              <a:rPr lang="en-GB" altLang="en-US" sz="1600" dirty="0" smtClean="0">
                <a:solidFill>
                  <a:srgbClr val="093B37"/>
                </a:solidFill>
              </a:rPr>
              <a:t>instances </a:t>
            </a:r>
            <a:r>
              <a:rPr lang="en-GB" altLang="en-US" sz="1600" dirty="0">
                <a:solidFill>
                  <a:srgbClr val="093B37"/>
                </a:solidFill>
              </a:rPr>
              <a:t>of support</a:t>
            </a:r>
            <a:br>
              <a:rPr lang="en-GB" altLang="en-US" sz="1600" dirty="0">
                <a:solidFill>
                  <a:srgbClr val="093B37"/>
                </a:solidFill>
              </a:rPr>
            </a:br>
            <a:r>
              <a:rPr lang="en-GB" altLang="en-US" sz="1600" dirty="0">
                <a:solidFill>
                  <a:srgbClr val="093B37"/>
                </a:solidFill>
              </a:rPr>
              <a:t>to the EU policy-</a:t>
            </a:r>
            <a:r>
              <a:rPr lang="en-GB" altLang="en-US" sz="1600" dirty="0" smtClean="0">
                <a:solidFill>
                  <a:srgbClr val="093B37"/>
                </a:solidFill>
              </a:rPr>
              <a:t>maker</a:t>
            </a:r>
            <a:r>
              <a:rPr lang="en-GB" altLang="en-US" sz="1600" b="1" dirty="0">
                <a:solidFill>
                  <a:srgbClr val="093B37"/>
                </a:solidFill>
              </a:rPr>
              <a:t> </a:t>
            </a:r>
            <a:r>
              <a:rPr lang="en-GB" altLang="en-US" sz="1600" dirty="0" smtClean="0">
                <a:solidFill>
                  <a:srgbClr val="093B37"/>
                </a:solidFill>
              </a:rPr>
              <a:t>annually</a:t>
            </a:r>
            <a:endParaRPr lang="en-GB" altLang="en-US" sz="1600" dirty="0">
              <a:solidFill>
                <a:srgbClr val="093B37"/>
              </a:solidFill>
            </a:endParaRPr>
          </a:p>
        </p:txBody>
      </p:sp>
      <p:sp>
        <p:nvSpPr>
          <p:cNvPr id="29" name="Inhaltsplatzhalter 2"/>
          <p:cNvSpPr txBox="1">
            <a:spLocks/>
          </p:cNvSpPr>
          <p:nvPr/>
        </p:nvSpPr>
        <p:spPr bwMode="auto">
          <a:xfrm>
            <a:off x="7084406" y="1804530"/>
            <a:ext cx="499902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lnSpc>
                <a:spcPts val="2400"/>
              </a:lnSpc>
              <a:buClr>
                <a:srgbClr val="37ACDE"/>
              </a:buClr>
              <a:buFont typeface="Verdana" pitchFamily="34" charset="0"/>
              <a:defRPr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180975" indent="-180975" eaLnBrk="0" hangingPunct="0">
              <a:lnSpc>
                <a:spcPts val="2400"/>
              </a:lnSpc>
              <a:buClr>
                <a:srgbClr val="37ACDE"/>
              </a:buClr>
              <a:buFont typeface="Verdana" pitchFamily="34" charset="0"/>
              <a:buChar char="•"/>
              <a:defRPr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360363" indent="-180975" eaLnBrk="0" hangingPunct="0">
              <a:lnSpc>
                <a:spcPts val="2400"/>
              </a:lnSpc>
              <a:buClr>
                <a:srgbClr val="37ACDE"/>
              </a:buClr>
              <a:buFont typeface="Wingdings" pitchFamily="2" charset="2"/>
              <a:buChar char="§"/>
              <a:defRPr sz="1600"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538163" indent="-177800" eaLnBrk="0" hangingPunct="0">
              <a:lnSpc>
                <a:spcPts val="2400"/>
              </a:lnSpc>
              <a:buClr>
                <a:srgbClr val="37ACDE"/>
              </a:buClr>
              <a:buFont typeface="Arial" charset="0"/>
              <a:buChar char="•"/>
              <a:defRPr sz="1600"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717550" indent="-179388" eaLnBrk="0" hangingPunct="0">
              <a:lnSpc>
                <a:spcPts val="2400"/>
              </a:lnSpc>
              <a:buClr>
                <a:srgbClr val="37ACDE"/>
              </a:buClr>
              <a:buFont typeface="Verdana" pitchFamily="34" charset="0"/>
              <a:buChar char="–"/>
              <a:defRPr sz="1600"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1174750" indent="-17938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Char char="–"/>
              <a:defRPr sz="1600"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1631950" indent="-17938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Char char="–"/>
              <a:defRPr sz="1600"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2089150" indent="-17938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Char char="–"/>
              <a:defRPr sz="1600"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2546350" indent="-17938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Char char="–"/>
              <a:defRPr sz="1600"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ts val="495"/>
              </a:spcBef>
              <a:spcAft>
                <a:spcPct val="0"/>
              </a:spcAft>
              <a:buClrTx/>
            </a:pPr>
            <a:r>
              <a:rPr lang="en-GB" altLang="en-US" sz="1600" b="1" dirty="0">
                <a:solidFill>
                  <a:srgbClr val="093B37"/>
                </a:solidFill>
              </a:rPr>
              <a:t>6 </a:t>
            </a:r>
            <a:r>
              <a:rPr lang="en-GB" altLang="en-US" sz="1600" dirty="0" smtClean="0">
                <a:solidFill>
                  <a:srgbClr val="093B37"/>
                </a:solidFill>
              </a:rPr>
              <a:t>locations </a:t>
            </a:r>
            <a:r>
              <a:rPr lang="en-GB" altLang="en-US" sz="1600" dirty="0">
                <a:solidFill>
                  <a:srgbClr val="093B37"/>
                </a:solidFill>
              </a:rPr>
              <a:t>in 5 Member States: Italy, Belgium, Germany</a:t>
            </a:r>
            <a:r>
              <a:rPr lang="en-GB" altLang="en-US" sz="1600" dirty="0" smtClean="0">
                <a:solidFill>
                  <a:srgbClr val="093B37"/>
                </a:solidFill>
              </a:rPr>
              <a:t>,</a:t>
            </a:r>
            <a:r>
              <a:rPr lang="en-GB" altLang="en-US" sz="1600" dirty="0">
                <a:solidFill>
                  <a:srgbClr val="093B37"/>
                </a:solidFill>
              </a:rPr>
              <a:t> </a:t>
            </a:r>
            <a:r>
              <a:rPr lang="en-GB" altLang="en-US" sz="1600" dirty="0" smtClean="0">
                <a:solidFill>
                  <a:srgbClr val="093B37"/>
                </a:solidFill>
              </a:rPr>
              <a:t>The </a:t>
            </a:r>
            <a:r>
              <a:rPr lang="en-GB" altLang="en-US" sz="1600" dirty="0">
                <a:solidFill>
                  <a:srgbClr val="093B37"/>
                </a:solidFill>
              </a:rPr>
              <a:t>Netherlands, Spain</a:t>
            </a:r>
          </a:p>
        </p:txBody>
      </p:sp>
      <p:sp>
        <p:nvSpPr>
          <p:cNvPr id="30" name="Inhaltsplatzhalter 2"/>
          <p:cNvSpPr txBox="1">
            <a:spLocks/>
          </p:cNvSpPr>
          <p:nvPr/>
        </p:nvSpPr>
        <p:spPr bwMode="auto">
          <a:xfrm>
            <a:off x="6783716" y="5361182"/>
            <a:ext cx="323312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lnSpc>
                <a:spcPts val="2400"/>
              </a:lnSpc>
              <a:buClr>
                <a:srgbClr val="37ACDE"/>
              </a:buClr>
              <a:buFont typeface="Verdana" pitchFamily="34" charset="0"/>
              <a:defRPr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180975" indent="-180975" eaLnBrk="0" hangingPunct="0">
              <a:lnSpc>
                <a:spcPts val="2400"/>
              </a:lnSpc>
              <a:buClr>
                <a:srgbClr val="37ACDE"/>
              </a:buClr>
              <a:buFont typeface="Verdana" pitchFamily="34" charset="0"/>
              <a:buChar char="•"/>
              <a:defRPr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360363" indent="-180975" eaLnBrk="0" hangingPunct="0">
              <a:lnSpc>
                <a:spcPts val="2400"/>
              </a:lnSpc>
              <a:buClr>
                <a:srgbClr val="37ACDE"/>
              </a:buClr>
              <a:buFont typeface="Wingdings" pitchFamily="2" charset="2"/>
              <a:buChar char="§"/>
              <a:defRPr sz="1600"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538163" indent="-177800" eaLnBrk="0" hangingPunct="0">
              <a:lnSpc>
                <a:spcPts val="2400"/>
              </a:lnSpc>
              <a:buClr>
                <a:srgbClr val="37ACDE"/>
              </a:buClr>
              <a:buFont typeface="Arial" charset="0"/>
              <a:buChar char="•"/>
              <a:defRPr sz="1600"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717550" indent="-179388" eaLnBrk="0" hangingPunct="0">
              <a:lnSpc>
                <a:spcPts val="2400"/>
              </a:lnSpc>
              <a:buClr>
                <a:srgbClr val="37ACDE"/>
              </a:buClr>
              <a:buFont typeface="Verdana" pitchFamily="34" charset="0"/>
              <a:buChar char="–"/>
              <a:defRPr sz="1600"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1174750" indent="-17938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Char char="–"/>
              <a:defRPr sz="1600"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1631950" indent="-17938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Char char="–"/>
              <a:defRPr sz="1600"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2089150" indent="-17938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Char char="–"/>
              <a:defRPr sz="1600"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2546350" indent="-17938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Char char="–"/>
              <a:defRPr sz="1600"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ts val="495"/>
              </a:spcBef>
              <a:spcAft>
                <a:spcPct val="0"/>
              </a:spcAft>
              <a:buClrTx/>
            </a:pPr>
            <a:r>
              <a:rPr lang="en-GB" altLang="en-US" sz="1600" b="1" dirty="0">
                <a:solidFill>
                  <a:srgbClr val="093B37"/>
                </a:solidFill>
              </a:rPr>
              <a:t>Over 1,400</a:t>
            </a:r>
            <a:br>
              <a:rPr lang="en-GB" altLang="en-US" sz="1600" b="1" dirty="0">
                <a:solidFill>
                  <a:srgbClr val="093B37"/>
                </a:solidFill>
              </a:rPr>
            </a:br>
            <a:r>
              <a:rPr lang="en-GB" altLang="en-US" sz="1600" dirty="0">
                <a:solidFill>
                  <a:srgbClr val="093B37"/>
                </a:solidFill>
              </a:rPr>
              <a:t>scientific publications per year</a:t>
            </a:r>
          </a:p>
        </p:txBody>
      </p:sp>
      <p:sp>
        <p:nvSpPr>
          <p:cNvPr id="37" name="Inhaltsplatzhalter 2"/>
          <p:cNvSpPr txBox="1">
            <a:spLocks/>
          </p:cNvSpPr>
          <p:nvPr/>
        </p:nvSpPr>
        <p:spPr bwMode="auto">
          <a:xfrm>
            <a:off x="8264217" y="4334600"/>
            <a:ext cx="3210291" cy="802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lnSpc>
                <a:spcPts val="2400"/>
              </a:lnSpc>
              <a:buClr>
                <a:srgbClr val="37ACDE"/>
              </a:buClr>
              <a:buFont typeface="Verdana" pitchFamily="34" charset="0"/>
              <a:defRPr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180975" indent="-180975" eaLnBrk="0" hangingPunct="0">
              <a:lnSpc>
                <a:spcPts val="2400"/>
              </a:lnSpc>
              <a:buClr>
                <a:srgbClr val="37ACDE"/>
              </a:buClr>
              <a:buFont typeface="Verdana" pitchFamily="34" charset="0"/>
              <a:buChar char="•"/>
              <a:defRPr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360363" indent="-180975" eaLnBrk="0" hangingPunct="0">
              <a:lnSpc>
                <a:spcPts val="2400"/>
              </a:lnSpc>
              <a:buClr>
                <a:srgbClr val="37ACDE"/>
              </a:buClr>
              <a:buFont typeface="Wingdings" pitchFamily="2" charset="2"/>
              <a:buChar char="§"/>
              <a:defRPr sz="1600"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538163" indent="-177800" eaLnBrk="0" hangingPunct="0">
              <a:lnSpc>
                <a:spcPts val="2400"/>
              </a:lnSpc>
              <a:buClr>
                <a:srgbClr val="37ACDE"/>
              </a:buClr>
              <a:buFont typeface="Arial" charset="0"/>
              <a:buChar char="•"/>
              <a:defRPr sz="1600"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717550" indent="-179388" eaLnBrk="0" hangingPunct="0">
              <a:lnSpc>
                <a:spcPts val="2400"/>
              </a:lnSpc>
              <a:buClr>
                <a:srgbClr val="37ACDE"/>
              </a:buClr>
              <a:buFont typeface="Verdana" pitchFamily="34" charset="0"/>
              <a:buChar char="–"/>
              <a:defRPr sz="1600"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1174750" indent="-17938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Char char="–"/>
              <a:defRPr sz="1600"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1631950" indent="-17938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Char char="–"/>
              <a:defRPr sz="1600"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2089150" indent="-17938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Char char="–"/>
              <a:defRPr sz="1600"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2546350" indent="-17938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Char char="–"/>
              <a:defRPr sz="1600"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ts val="495"/>
              </a:spcBef>
              <a:spcAft>
                <a:spcPct val="0"/>
              </a:spcAft>
              <a:buClrTx/>
            </a:pPr>
            <a:r>
              <a:rPr lang="en-GB" altLang="en-US" sz="1600" b="1" dirty="0">
                <a:solidFill>
                  <a:srgbClr val="093B37"/>
                </a:solidFill>
              </a:rPr>
              <a:t>83</a:t>
            </a:r>
            <a:r>
              <a:rPr lang="en-GB" altLang="en-US" sz="1600" b="1" dirty="0" smtClean="0">
                <a:solidFill>
                  <a:srgbClr val="093B37"/>
                </a:solidFill>
              </a:rPr>
              <a:t>% </a:t>
            </a:r>
            <a:r>
              <a:rPr lang="en-GB" altLang="en-US" sz="1600" dirty="0" smtClean="0">
                <a:solidFill>
                  <a:srgbClr val="093B37"/>
                </a:solidFill>
              </a:rPr>
              <a:t>of core </a:t>
            </a:r>
            <a:r>
              <a:rPr lang="en-GB" altLang="en-US" sz="1600" dirty="0">
                <a:solidFill>
                  <a:srgbClr val="093B37"/>
                </a:solidFill>
              </a:rPr>
              <a:t>research staff </a:t>
            </a:r>
            <a:r>
              <a:rPr lang="en-GB" altLang="en-US" sz="1600" dirty="0" smtClean="0">
                <a:solidFill>
                  <a:srgbClr val="093B37"/>
                </a:solidFill>
              </a:rPr>
              <a:t/>
            </a:r>
            <a:br>
              <a:rPr lang="en-GB" altLang="en-US" sz="1600" dirty="0" smtClean="0">
                <a:solidFill>
                  <a:srgbClr val="093B37"/>
                </a:solidFill>
              </a:rPr>
            </a:br>
            <a:r>
              <a:rPr lang="en-GB" altLang="en-US" sz="1600" dirty="0" smtClean="0">
                <a:solidFill>
                  <a:srgbClr val="093B37"/>
                </a:solidFill>
              </a:rPr>
              <a:t>with PhD, </a:t>
            </a:r>
          </a:p>
          <a:p>
            <a:pPr eaLnBrk="1" fontAlgn="base" hangingPunct="1">
              <a:lnSpc>
                <a:spcPct val="100000"/>
              </a:lnSpc>
              <a:spcBef>
                <a:spcPts val="495"/>
              </a:spcBef>
              <a:spcAft>
                <a:spcPct val="0"/>
              </a:spcAft>
              <a:buClrTx/>
            </a:pPr>
            <a:r>
              <a:rPr lang="fr-BE" altLang="en-US" sz="1600" dirty="0">
                <a:solidFill>
                  <a:srgbClr val="093B37"/>
                </a:solidFill>
              </a:rPr>
              <a:t>c</a:t>
            </a:r>
            <a:r>
              <a:rPr lang="fr-BE" altLang="en-US" sz="1600" dirty="0" smtClean="0">
                <a:solidFill>
                  <a:srgbClr val="093B37"/>
                </a:solidFill>
              </a:rPr>
              <a:t>3000 total staff </a:t>
            </a:r>
            <a:endParaRPr lang="en-GB" altLang="en-US" sz="1600" dirty="0">
              <a:solidFill>
                <a:srgbClr val="093B37"/>
              </a:solidFill>
            </a:endParaRPr>
          </a:p>
        </p:txBody>
      </p:sp>
      <p:sp>
        <p:nvSpPr>
          <p:cNvPr id="38" name="Inhaltsplatzhalter 2"/>
          <p:cNvSpPr txBox="1">
            <a:spLocks/>
          </p:cNvSpPr>
          <p:nvPr/>
        </p:nvSpPr>
        <p:spPr bwMode="auto">
          <a:xfrm>
            <a:off x="8264216" y="3297294"/>
            <a:ext cx="370966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lnSpc>
                <a:spcPts val="2400"/>
              </a:lnSpc>
              <a:buClr>
                <a:srgbClr val="37ACDE"/>
              </a:buClr>
              <a:buFont typeface="Verdana" pitchFamily="34" charset="0"/>
              <a:defRPr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180975" indent="-180975" eaLnBrk="0" hangingPunct="0">
              <a:lnSpc>
                <a:spcPts val="2400"/>
              </a:lnSpc>
              <a:buClr>
                <a:srgbClr val="37ACDE"/>
              </a:buClr>
              <a:buFont typeface="Verdana" pitchFamily="34" charset="0"/>
              <a:buChar char="•"/>
              <a:defRPr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360363" indent="-180975" eaLnBrk="0" hangingPunct="0">
              <a:lnSpc>
                <a:spcPts val="2400"/>
              </a:lnSpc>
              <a:buClr>
                <a:srgbClr val="37ACDE"/>
              </a:buClr>
              <a:buFont typeface="Wingdings" pitchFamily="2" charset="2"/>
              <a:buChar char="§"/>
              <a:defRPr sz="1600"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538163" indent="-177800" eaLnBrk="0" hangingPunct="0">
              <a:lnSpc>
                <a:spcPts val="2400"/>
              </a:lnSpc>
              <a:buClr>
                <a:srgbClr val="37ACDE"/>
              </a:buClr>
              <a:buFont typeface="Arial" charset="0"/>
              <a:buChar char="•"/>
              <a:defRPr sz="1600"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717550" indent="-179388" eaLnBrk="0" hangingPunct="0">
              <a:lnSpc>
                <a:spcPts val="2400"/>
              </a:lnSpc>
              <a:buClr>
                <a:srgbClr val="37ACDE"/>
              </a:buClr>
              <a:buFont typeface="Verdana" pitchFamily="34" charset="0"/>
              <a:buChar char="–"/>
              <a:defRPr sz="1600"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1174750" indent="-17938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Char char="–"/>
              <a:defRPr sz="1600"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1631950" indent="-17938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Char char="–"/>
              <a:defRPr sz="1600"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2089150" indent="-17938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Char char="–"/>
              <a:defRPr sz="1600"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2546350" indent="-17938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Char char="–"/>
              <a:defRPr sz="1600"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ts val="495"/>
              </a:spcBef>
              <a:spcAft>
                <a:spcPct val="0"/>
              </a:spcAft>
              <a:buClrTx/>
            </a:pPr>
            <a:r>
              <a:rPr lang="en-GB" altLang="en-US" sz="1600" b="1" dirty="0">
                <a:solidFill>
                  <a:srgbClr val="093B37"/>
                </a:solidFill>
              </a:rPr>
              <a:t>42 </a:t>
            </a:r>
            <a:r>
              <a:rPr lang="en-GB" altLang="en-US" sz="1600" dirty="0" err="1" smtClean="0">
                <a:solidFill>
                  <a:srgbClr val="093B37"/>
                </a:solidFill>
              </a:rPr>
              <a:t>lаrge</a:t>
            </a:r>
            <a:r>
              <a:rPr lang="en-GB" altLang="en-US" sz="1600" dirty="0" smtClean="0">
                <a:solidFill>
                  <a:srgbClr val="093B37"/>
                </a:solidFill>
              </a:rPr>
              <a:t> </a:t>
            </a:r>
            <a:r>
              <a:rPr lang="en-GB" altLang="en-US" sz="1600" dirty="0">
                <a:solidFill>
                  <a:srgbClr val="093B37"/>
                </a:solidFill>
              </a:rPr>
              <a:t>scale research facilities, more than </a:t>
            </a:r>
            <a:r>
              <a:rPr lang="en-GB" altLang="en-US" sz="1600" b="1" dirty="0" smtClean="0">
                <a:solidFill>
                  <a:srgbClr val="093B37"/>
                </a:solidFill>
              </a:rPr>
              <a:t>140</a:t>
            </a:r>
            <a:r>
              <a:rPr lang="en-GB" altLang="en-US" sz="1600" dirty="0" smtClean="0">
                <a:solidFill>
                  <a:srgbClr val="093B37"/>
                </a:solidFill>
              </a:rPr>
              <a:t>  online </a:t>
            </a:r>
            <a:r>
              <a:rPr lang="en-GB" altLang="en-US" sz="1600" dirty="0">
                <a:solidFill>
                  <a:srgbClr val="093B37"/>
                </a:solidFill>
              </a:rPr>
              <a:t>databases</a:t>
            </a:r>
          </a:p>
        </p:txBody>
      </p:sp>
      <p:sp>
        <p:nvSpPr>
          <p:cNvPr id="39" name="Rectangle 32"/>
          <p:cNvSpPr/>
          <p:nvPr/>
        </p:nvSpPr>
        <p:spPr>
          <a:xfrm>
            <a:off x="604343" y="5361182"/>
            <a:ext cx="3650471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 fontAlgn="base">
              <a:spcAft>
                <a:spcPct val="0"/>
              </a:spcAft>
              <a:buClr>
                <a:srgbClr val="0050A0"/>
              </a:buClr>
              <a:defRPr/>
            </a:pPr>
            <a:r>
              <a:rPr lang="en-GB" sz="1600" dirty="0">
                <a:solidFill>
                  <a:srgbClr val="093B37"/>
                </a:solidFill>
                <a:latin typeface="Verdana"/>
                <a:ea typeface="Verdana" panose="020B0604030504040204" pitchFamily="34" charset="0"/>
                <a:cs typeface="Verdana"/>
              </a:rPr>
              <a:t>More than </a:t>
            </a:r>
            <a:r>
              <a:rPr lang="en-GB" sz="1600" b="1" dirty="0">
                <a:solidFill>
                  <a:srgbClr val="093B37"/>
                </a:solidFill>
                <a:latin typeface="Verdana"/>
                <a:ea typeface="Verdana" panose="020B0604030504040204" pitchFamily="34" charset="0"/>
                <a:cs typeface="Verdana"/>
              </a:rPr>
              <a:t>100 </a:t>
            </a:r>
            <a:r>
              <a:rPr lang="en-GB" sz="1600" dirty="0">
                <a:solidFill>
                  <a:srgbClr val="093B37"/>
                </a:solidFill>
                <a:latin typeface="Verdana"/>
                <a:ea typeface="Verdana" panose="020B0604030504040204" pitchFamily="34" charset="0"/>
                <a:cs typeface="Verdana"/>
              </a:rPr>
              <a:t>economic, </a:t>
            </a:r>
            <a:r>
              <a:rPr lang="en-GB" sz="1600" dirty="0" smtClean="0">
                <a:solidFill>
                  <a:srgbClr val="093B37"/>
                </a:solidFill>
                <a:latin typeface="Verdana"/>
                <a:ea typeface="Verdana" panose="020B0604030504040204" pitchFamily="34" charset="0"/>
                <a:cs typeface="Verdana"/>
              </a:rPr>
              <a:t/>
            </a:r>
            <a:br>
              <a:rPr lang="en-GB" sz="1600" dirty="0" smtClean="0">
                <a:solidFill>
                  <a:srgbClr val="093B37"/>
                </a:solidFill>
                <a:latin typeface="Verdana"/>
                <a:ea typeface="Verdana" panose="020B0604030504040204" pitchFamily="34" charset="0"/>
                <a:cs typeface="Verdana"/>
              </a:rPr>
            </a:br>
            <a:r>
              <a:rPr lang="en-GB" sz="1600" dirty="0" smtClean="0">
                <a:solidFill>
                  <a:srgbClr val="093B37"/>
                </a:solidFill>
                <a:latin typeface="Verdana"/>
                <a:ea typeface="Verdana" panose="020B0604030504040204" pitchFamily="34" charset="0"/>
                <a:cs typeface="Verdana"/>
              </a:rPr>
              <a:t>bio</a:t>
            </a:r>
            <a:r>
              <a:rPr lang="en-GB" sz="1600" dirty="0">
                <a:solidFill>
                  <a:srgbClr val="093B37"/>
                </a:solidFill>
                <a:latin typeface="Verdana"/>
                <a:ea typeface="Verdana" panose="020B0604030504040204" pitchFamily="34" charset="0"/>
                <a:cs typeface="Verdana"/>
              </a:rPr>
              <a:t>-physical and nuclear models</a:t>
            </a:r>
          </a:p>
        </p:txBody>
      </p:sp>
      <p:sp>
        <p:nvSpPr>
          <p:cNvPr id="40" name="Rectangle 33"/>
          <p:cNvSpPr/>
          <p:nvPr/>
        </p:nvSpPr>
        <p:spPr>
          <a:xfrm>
            <a:off x="78881" y="3852722"/>
            <a:ext cx="4175934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 fontAlgn="base">
              <a:spcAft>
                <a:spcPct val="0"/>
              </a:spcAft>
              <a:buClr>
                <a:srgbClr val="0050A0"/>
              </a:buClr>
              <a:defRPr/>
            </a:pPr>
            <a:r>
              <a:rPr lang="fr-BE" sz="1600" b="1" dirty="0">
                <a:solidFill>
                  <a:srgbClr val="093B37"/>
                </a:solidFill>
                <a:latin typeface="Verdana"/>
                <a:ea typeface="Verdana" panose="020B0604030504040204" pitchFamily="34" charset="0"/>
                <a:cs typeface="Verdana"/>
              </a:rPr>
              <a:t>30%</a:t>
            </a:r>
            <a:r>
              <a:rPr lang="fr-BE" sz="1600" dirty="0">
                <a:solidFill>
                  <a:srgbClr val="093B37"/>
                </a:solidFill>
                <a:latin typeface="Verdana"/>
                <a:ea typeface="Verdana" panose="020B0604030504040204" pitchFamily="34" charset="0"/>
                <a:cs typeface="Verdana"/>
              </a:rPr>
              <a:t> of </a:t>
            </a:r>
            <a:r>
              <a:rPr lang="fr-BE" sz="1600" dirty="0" err="1">
                <a:solidFill>
                  <a:srgbClr val="093B37"/>
                </a:solidFill>
                <a:latin typeface="Verdana"/>
                <a:ea typeface="Verdana" panose="020B0604030504040204" pitchFamily="34" charset="0"/>
                <a:cs typeface="Verdana"/>
              </a:rPr>
              <a:t>activities</a:t>
            </a:r>
            <a:r>
              <a:rPr lang="fr-BE" sz="1600" dirty="0">
                <a:solidFill>
                  <a:srgbClr val="093B37"/>
                </a:solidFill>
                <a:latin typeface="Verdana"/>
                <a:ea typeface="Verdana" panose="020B0604030504040204" pitchFamily="34" charset="0"/>
                <a:cs typeface="Verdana"/>
              </a:rPr>
              <a:t> in </a:t>
            </a:r>
            <a:r>
              <a:rPr lang="fr-BE" sz="1600" dirty="0" err="1">
                <a:solidFill>
                  <a:srgbClr val="093B37"/>
                </a:solidFill>
                <a:latin typeface="Verdana"/>
                <a:ea typeface="Verdana" panose="020B0604030504040204" pitchFamily="34" charset="0"/>
                <a:cs typeface="Verdana"/>
              </a:rPr>
              <a:t>policy</a:t>
            </a:r>
            <a:r>
              <a:rPr lang="fr-BE" sz="1600" dirty="0">
                <a:solidFill>
                  <a:srgbClr val="093B37"/>
                </a:solidFill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fr-BE" sz="1600" dirty="0" err="1">
                <a:solidFill>
                  <a:srgbClr val="093B37"/>
                </a:solidFill>
                <a:latin typeface="Verdana"/>
                <a:ea typeface="Verdana" panose="020B0604030504040204" pitchFamily="34" charset="0"/>
                <a:cs typeface="Verdana"/>
              </a:rPr>
              <a:t>preparation</a:t>
            </a:r>
            <a:r>
              <a:rPr lang="fr-BE" sz="1600" dirty="0">
                <a:solidFill>
                  <a:srgbClr val="093B37"/>
                </a:solidFill>
                <a:latin typeface="Verdana"/>
                <a:ea typeface="Verdana" panose="020B0604030504040204" pitchFamily="34" charset="0"/>
                <a:cs typeface="Verdana"/>
              </a:rPr>
              <a:t>, </a:t>
            </a:r>
            <a:r>
              <a:rPr lang="fr-BE" sz="1600" b="1" dirty="0">
                <a:solidFill>
                  <a:srgbClr val="093B37"/>
                </a:solidFill>
                <a:latin typeface="Verdana"/>
                <a:ea typeface="Verdana" panose="020B0604030504040204" pitchFamily="34" charset="0"/>
                <a:cs typeface="Verdana"/>
              </a:rPr>
              <a:t>70%</a:t>
            </a:r>
            <a:r>
              <a:rPr lang="fr-BE" sz="1600" dirty="0">
                <a:solidFill>
                  <a:srgbClr val="093B37"/>
                </a:solidFill>
                <a:latin typeface="Verdana"/>
                <a:ea typeface="Verdana" panose="020B0604030504040204" pitchFamily="34" charset="0"/>
                <a:cs typeface="Verdana"/>
              </a:rPr>
              <a:t> in </a:t>
            </a:r>
            <a:r>
              <a:rPr lang="fr-BE" sz="1600" dirty="0" err="1">
                <a:solidFill>
                  <a:srgbClr val="093B37"/>
                </a:solidFill>
                <a:latin typeface="Verdana"/>
                <a:ea typeface="Verdana" panose="020B0604030504040204" pitchFamily="34" charset="0"/>
                <a:cs typeface="Verdana"/>
              </a:rPr>
              <a:t>implementation</a:t>
            </a:r>
            <a:endParaRPr lang="fr-BE" sz="1600" dirty="0">
              <a:solidFill>
                <a:srgbClr val="093B37"/>
              </a:solidFill>
              <a:latin typeface="Verdana"/>
              <a:ea typeface="Verdana" panose="020B0604030504040204" pitchFamily="34" charset="0"/>
              <a:cs typeface="Verdana"/>
            </a:endParaRPr>
          </a:p>
        </p:txBody>
      </p:sp>
      <p:sp>
        <p:nvSpPr>
          <p:cNvPr id="41" name="Inhaltsplatzhalter 2"/>
          <p:cNvSpPr txBox="1">
            <a:spLocks/>
          </p:cNvSpPr>
          <p:nvPr/>
        </p:nvSpPr>
        <p:spPr bwMode="auto">
          <a:xfrm>
            <a:off x="1032249" y="2649739"/>
            <a:ext cx="358178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lnSpc>
                <a:spcPts val="2400"/>
              </a:lnSpc>
              <a:buClr>
                <a:srgbClr val="37ACDE"/>
              </a:buClr>
              <a:buFont typeface="Verdana" pitchFamily="34" charset="0"/>
              <a:defRPr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180975" indent="-180975" eaLnBrk="0" hangingPunct="0">
              <a:lnSpc>
                <a:spcPts val="2400"/>
              </a:lnSpc>
              <a:buClr>
                <a:srgbClr val="37ACDE"/>
              </a:buClr>
              <a:buFont typeface="Verdana" pitchFamily="34" charset="0"/>
              <a:buChar char="•"/>
              <a:defRPr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360363" indent="-180975" eaLnBrk="0" hangingPunct="0">
              <a:lnSpc>
                <a:spcPts val="2400"/>
              </a:lnSpc>
              <a:buClr>
                <a:srgbClr val="37ACDE"/>
              </a:buClr>
              <a:buFont typeface="Wingdings" pitchFamily="2" charset="2"/>
              <a:buChar char="§"/>
              <a:defRPr sz="1600"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538163" indent="-177800" eaLnBrk="0" hangingPunct="0">
              <a:lnSpc>
                <a:spcPts val="2400"/>
              </a:lnSpc>
              <a:buClr>
                <a:srgbClr val="37ACDE"/>
              </a:buClr>
              <a:buFont typeface="Arial" charset="0"/>
              <a:buChar char="•"/>
              <a:defRPr sz="1600"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717550" indent="-179388" eaLnBrk="0" hangingPunct="0">
              <a:lnSpc>
                <a:spcPts val="2400"/>
              </a:lnSpc>
              <a:buClr>
                <a:srgbClr val="37ACDE"/>
              </a:buClr>
              <a:buFont typeface="Verdana" pitchFamily="34" charset="0"/>
              <a:buChar char="–"/>
              <a:defRPr sz="1600"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1174750" indent="-17938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Char char="–"/>
              <a:defRPr sz="1600"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1631950" indent="-17938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Char char="–"/>
              <a:defRPr sz="1600"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2089150" indent="-17938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Char char="–"/>
              <a:defRPr sz="1600"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2546350" indent="-17938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Char char="–"/>
              <a:defRPr sz="1600"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r" eaLnBrk="1" fontAlgn="base" hangingPunct="1">
              <a:lnSpc>
                <a:spcPct val="100000"/>
              </a:lnSpc>
              <a:spcBef>
                <a:spcPts val="495"/>
              </a:spcBef>
              <a:spcAft>
                <a:spcPct val="0"/>
              </a:spcAft>
              <a:buClrTx/>
            </a:pPr>
            <a:r>
              <a:rPr lang="en-GB" altLang="en-US" sz="1600" b="1" dirty="0">
                <a:solidFill>
                  <a:srgbClr val="093B37"/>
                </a:solidFill>
              </a:rPr>
              <a:t>Independent</a:t>
            </a:r>
            <a:r>
              <a:rPr lang="en-GB" altLang="en-US" sz="1600" dirty="0">
                <a:solidFill>
                  <a:srgbClr val="093B37"/>
                </a:solidFill>
              </a:rPr>
              <a:t> of private, commercial or national interests</a:t>
            </a:r>
          </a:p>
        </p:txBody>
      </p:sp>
      <p:sp>
        <p:nvSpPr>
          <p:cNvPr id="42" name="Inhaltsplatzhalter 2"/>
          <p:cNvSpPr txBox="1">
            <a:spLocks/>
          </p:cNvSpPr>
          <p:nvPr/>
        </p:nvSpPr>
        <p:spPr bwMode="auto">
          <a:xfrm>
            <a:off x="8264217" y="2571755"/>
            <a:ext cx="3386260" cy="54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lnSpc>
                <a:spcPts val="2400"/>
              </a:lnSpc>
              <a:buClr>
                <a:srgbClr val="37ACDE"/>
              </a:buClr>
              <a:buFont typeface="Verdana" pitchFamily="34" charset="0"/>
              <a:defRPr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180975" indent="-180975" eaLnBrk="0" hangingPunct="0">
              <a:lnSpc>
                <a:spcPts val="2400"/>
              </a:lnSpc>
              <a:buClr>
                <a:srgbClr val="37ACDE"/>
              </a:buClr>
              <a:buFont typeface="Verdana" pitchFamily="34" charset="0"/>
              <a:buChar char="•"/>
              <a:defRPr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360363" indent="-180975" eaLnBrk="0" hangingPunct="0">
              <a:lnSpc>
                <a:spcPts val="2400"/>
              </a:lnSpc>
              <a:buClr>
                <a:srgbClr val="37ACDE"/>
              </a:buClr>
              <a:buFont typeface="Wingdings" pitchFamily="2" charset="2"/>
              <a:buChar char="§"/>
              <a:defRPr sz="1600"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538163" indent="-177800" eaLnBrk="0" hangingPunct="0">
              <a:lnSpc>
                <a:spcPts val="2400"/>
              </a:lnSpc>
              <a:buClr>
                <a:srgbClr val="37ACDE"/>
              </a:buClr>
              <a:buFont typeface="Arial" charset="0"/>
              <a:buChar char="•"/>
              <a:defRPr sz="1600"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717550" indent="-179388" eaLnBrk="0" hangingPunct="0">
              <a:lnSpc>
                <a:spcPts val="2400"/>
              </a:lnSpc>
              <a:buClr>
                <a:srgbClr val="37ACDE"/>
              </a:buClr>
              <a:buFont typeface="Verdana" pitchFamily="34" charset="0"/>
              <a:buChar char="–"/>
              <a:defRPr sz="1600"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1174750" indent="-17938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Char char="–"/>
              <a:defRPr sz="1600"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1631950" indent="-17938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Char char="–"/>
              <a:defRPr sz="1600"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2089150" indent="-17938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Char char="–"/>
              <a:defRPr sz="1600"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2546350" indent="-17938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Char char="–"/>
              <a:defRPr sz="1600">
                <a:solidFill>
                  <a:srgbClr val="004494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lnSpc>
                <a:spcPct val="110000"/>
              </a:lnSpc>
              <a:spcBef>
                <a:spcPts val="495"/>
              </a:spcBef>
              <a:spcAft>
                <a:spcPct val="0"/>
              </a:spcAft>
              <a:buClrTx/>
            </a:pPr>
            <a:r>
              <a:rPr lang="en-GB" altLang="en-US" sz="1600" b="1" dirty="0">
                <a:solidFill>
                  <a:srgbClr val="093B37"/>
                </a:solidFill>
              </a:rPr>
              <a:t>Policy neutral: </a:t>
            </a:r>
            <a:r>
              <a:rPr lang="en-GB" altLang="en-US" sz="1600" b="1" dirty="0" smtClean="0">
                <a:solidFill>
                  <a:srgbClr val="093B37"/>
                </a:solidFill>
              </a:rPr>
              <a:t/>
            </a:r>
            <a:br>
              <a:rPr lang="en-GB" altLang="en-US" sz="1600" b="1" dirty="0" smtClean="0">
                <a:solidFill>
                  <a:srgbClr val="093B37"/>
                </a:solidFill>
              </a:rPr>
            </a:br>
            <a:r>
              <a:rPr lang="en-GB" altLang="en-US" sz="1600" dirty="0" smtClean="0">
                <a:solidFill>
                  <a:srgbClr val="093B37"/>
                </a:solidFill>
              </a:rPr>
              <a:t>has </a:t>
            </a:r>
            <a:r>
              <a:rPr lang="en-GB" altLang="en-US" sz="1600" dirty="0">
                <a:solidFill>
                  <a:srgbClr val="093B37"/>
                </a:solidFill>
              </a:rPr>
              <a:t>no policy agenda of its </a:t>
            </a:r>
            <a:r>
              <a:rPr lang="en-GB" altLang="en-US" sz="1600" dirty="0" smtClean="0">
                <a:solidFill>
                  <a:srgbClr val="093B37"/>
                </a:solidFill>
              </a:rPr>
              <a:t>own</a:t>
            </a:r>
            <a:endParaRPr lang="en-GB" altLang="en-US" sz="1600" dirty="0">
              <a:solidFill>
                <a:srgbClr val="093B37"/>
              </a:solidFill>
            </a:endParaRPr>
          </a:p>
        </p:txBody>
      </p:sp>
      <p:pic>
        <p:nvPicPr>
          <p:cNvPr id="43" name="Afbeelding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351706" y="2477894"/>
            <a:ext cx="3799908" cy="3563367"/>
          </a:xfrm>
          <a:prstGeom prst="rect">
            <a:avLst/>
          </a:prstGeom>
        </p:spPr>
      </p:pic>
      <p:sp>
        <p:nvSpPr>
          <p:cNvPr id="44" name="Tekstvak 43"/>
          <p:cNvSpPr txBox="1"/>
          <p:nvPr/>
        </p:nvSpPr>
        <p:spPr>
          <a:xfrm>
            <a:off x="5318209" y="3834976"/>
            <a:ext cx="18669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3535" fontAlgn="base">
              <a:spcBef>
                <a:spcPct val="0"/>
              </a:spcBef>
              <a:spcAft>
                <a:spcPct val="0"/>
              </a:spcAft>
              <a:buClr>
                <a:srgbClr val="093B37"/>
              </a:buClr>
            </a:pPr>
            <a:r>
              <a:rPr lang="en-GB" altLang="en-US" sz="3200" b="1" dirty="0" smtClean="0">
                <a:solidFill>
                  <a:srgbClr val="093B37"/>
                </a:solidFill>
                <a:latin typeface="Verdana"/>
                <a:cs typeface="Verdana"/>
              </a:rPr>
              <a:t>JRC</a:t>
            </a:r>
            <a:endParaRPr lang="nl-NL" sz="3600" dirty="0">
              <a:solidFill>
                <a:srgbClr val="093B37"/>
              </a:solidFill>
              <a:latin typeface="Verdana"/>
              <a:ea typeface="ＭＳ Ｐゴシック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5923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25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75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25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7" grpId="0"/>
      <p:bldP spid="28" grpId="0"/>
      <p:bldP spid="29" grpId="0"/>
      <p:bldP spid="30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6"/>
          <p:cNvSpPr/>
          <p:nvPr/>
        </p:nvSpPr>
        <p:spPr>
          <a:xfrm>
            <a:off x="0" y="1531052"/>
            <a:ext cx="12599987" cy="4712586"/>
          </a:xfrm>
          <a:prstGeom prst="rect">
            <a:avLst/>
          </a:prstGeom>
          <a:solidFill>
            <a:srgbClr val="C1E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11110534" y="8415259"/>
            <a:ext cx="3246783" cy="380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Rapport icon</a:t>
            </a:r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>
            <a:off x="0" y="0"/>
            <a:ext cx="12599988" cy="1439056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442509"/>
            <a:ext cx="12599987" cy="554038"/>
          </a:xfrm>
          <a:prstGeom prst="rect">
            <a:avLst/>
          </a:prstGeom>
        </p:spPr>
        <p:txBody>
          <a:bodyPr/>
          <a:lstStyle>
            <a:lvl1pPr algn="l" defTabSz="9450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4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32000" lvl="2"/>
            <a:r>
              <a:rPr lang="en-GB" altLang="en-US" sz="3600" dirty="0" smtClean="0">
                <a:solidFill>
                  <a:schemeClr val="bg1"/>
                </a:solidFill>
                <a:latin typeface="Verdana"/>
                <a:ea typeface="Arial" charset="0"/>
                <a:cs typeface="Verdana"/>
              </a:rPr>
              <a:t>JRC </a:t>
            </a:r>
            <a:r>
              <a:rPr lang="en-GB" altLang="en-US" sz="3600" dirty="0">
                <a:solidFill>
                  <a:schemeClr val="bg1"/>
                </a:solidFill>
                <a:latin typeface="Verdana"/>
                <a:ea typeface="Arial" charset="0"/>
                <a:cs typeface="Verdana"/>
              </a:rPr>
              <a:t>Scientific Excellence</a:t>
            </a:r>
            <a:endParaRPr lang="en-GB" sz="3600" dirty="0">
              <a:solidFill>
                <a:schemeClr val="bg1"/>
              </a:solidFill>
              <a:latin typeface="Verdana"/>
              <a:ea typeface="Arial" charset="0"/>
              <a:cs typeface="Verdana"/>
            </a:endParaRP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47" y="2268671"/>
            <a:ext cx="4869916" cy="3974967"/>
          </a:xfrm>
          <a:prstGeom prst="rect">
            <a:avLst/>
          </a:prstGeom>
        </p:spPr>
      </p:pic>
      <p:sp>
        <p:nvSpPr>
          <p:cNvPr id="9" name="Rectangle 2"/>
          <p:cNvSpPr/>
          <p:nvPr/>
        </p:nvSpPr>
        <p:spPr>
          <a:xfrm>
            <a:off x="5542936" y="1938404"/>
            <a:ext cx="755795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000" lvl="2" indent="-342000" eaLnBrk="0" hangingPunct="0">
              <a:spcBef>
                <a:spcPts val="1600"/>
              </a:spcBef>
              <a:buClr>
                <a:srgbClr val="093B37"/>
              </a:buClr>
              <a:buSzPct val="150000"/>
              <a:buFont typeface="Arial" charset="0"/>
              <a:buChar char="•"/>
            </a:pPr>
            <a:r>
              <a:rPr lang="fr-BE" altLang="en-US" sz="2400" kern="0" dirty="0" smtClean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1400 publications per </a:t>
            </a:r>
            <a:r>
              <a:rPr lang="fr-BE" altLang="en-US" sz="2400" kern="0" dirty="0" err="1" smtClean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year</a:t>
            </a:r>
            <a:r>
              <a:rPr lang="fr-BE" altLang="en-US" sz="2400" kern="0" dirty="0" smtClean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, open </a:t>
            </a:r>
            <a:r>
              <a:rPr lang="fr-BE" altLang="en-US" sz="2400" kern="0" dirty="0" err="1" smtClean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access</a:t>
            </a:r>
            <a:endParaRPr lang="en-GB" altLang="en-US" sz="2400" kern="0" dirty="0" smtClean="0">
              <a:solidFill>
                <a:srgbClr val="093B37"/>
              </a:solidFill>
              <a:latin typeface="Verdana"/>
              <a:ea typeface="Arial" charset="0"/>
              <a:cs typeface="Verdana"/>
            </a:endParaRPr>
          </a:p>
          <a:p>
            <a:pPr marL="342000" lvl="2" indent="-342000" eaLnBrk="0" hangingPunct="0">
              <a:spcBef>
                <a:spcPts val="1600"/>
              </a:spcBef>
              <a:buClr>
                <a:srgbClr val="093B37"/>
              </a:buClr>
              <a:buSzPct val="150000"/>
              <a:buFont typeface="Arial" charset="0"/>
              <a:buChar char="•"/>
            </a:pPr>
            <a:r>
              <a:rPr lang="en-GB" altLang="en-US" sz="2400" kern="0" dirty="0" smtClean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40-50</a:t>
            </a:r>
            <a:r>
              <a:rPr lang="en-GB" altLang="en-US" sz="2400" kern="0" dirty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%</a:t>
            </a:r>
            <a:r>
              <a:rPr lang="en-GB" altLang="en-US" sz="2400" b="0" kern="0" dirty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 of JRC publications belong </a:t>
            </a:r>
            <a:r>
              <a:rPr lang="en-GB" altLang="en-US" sz="2400" kern="0" dirty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to </a:t>
            </a:r>
            <a:r>
              <a:rPr lang="en-GB" altLang="en-US" sz="2400" kern="0" dirty="0" smtClean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/>
            </a:r>
            <a:br>
              <a:rPr lang="en-GB" altLang="en-US" sz="2400" kern="0" dirty="0" smtClean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</a:br>
            <a:r>
              <a:rPr lang="en-GB" altLang="en-US" sz="2400" kern="0" dirty="0" smtClean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the </a:t>
            </a:r>
            <a:r>
              <a:rPr lang="en-GB" altLang="en-US" sz="2400" kern="0" dirty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top 25% most cited </a:t>
            </a:r>
            <a:r>
              <a:rPr lang="en-GB" altLang="en-US" sz="2400" kern="0" dirty="0" smtClean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publications</a:t>
            </a:r>
            <a:endParaRPr lang="en-GB" altLang="en-US" sz="2400" kern="0" dirty="0">
              <a:solidFill>
                <a:srgbClr val="093B37"/>
              </a:solidFill>
              <a:latin typeface="Verdana"/>
              <a:ea typeface="Arial" charset="0"/>
              <a:cs typeface="Verdana"/>
            </a:endParaRPr>
          </a:p>
          <a:p>
            <a:pPr marL="342000" lvl="2" indent="-342000" eaLnBrk="0" hangingPunct="0">
              <a:spcBef>
                <a:spcPts val="1600"/>
              </a:spcBef>
              <a:buClr>
                <a:srgbClr val="093B37"/>
              </a:buClr>
              <a:buSzPct val="150000"/>
              <a:buFont typeface="Arial" charset="0"/>
              <a:buChar char="•"/>
            </a:pPr>
            <a:r>
              <a:rPr lang="en-GB" altLang="en-US" sz="2400" kern="0" dirty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Up to 23% </a:t>
            </a:r>
            <a:r>
              <a:rPr lang="en-GB" altLang="en-US" sz="2400" b="0" kern="0" dirty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belong to the top </a:t>
            </a:r>
            <a:r>
              <a:rPr lang="en-GB" altLang="en-US" sz="2400" kern="0" dirty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10% </a:t>
            </a:r>
            <a:r>
              <a:rPr lang="en-GB" altLang="en-US" sz="2400" kern="0" dirty="0" smtClean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/>
            </a:r>
            <a:br>
              <a:rPr lang="en-GB" altLang="en-US" sz="2400" kern="0" dirty="0" smtClean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</a:br>
            <a:r>
              <a:rPr lang="en-GB" altLang="en-US" sz="2400" kern="0" dirty="0" smtClean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most </a:t>
            </a:r>
            <a:r>
              <a:rPr lang="en-GB" altLang="en-US" sz="2400" kern="0" dirty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cited publications </a:t>
            </a:r>
          </a:p>
          <a:p>
            <a:pPr marL="342000" lvl="2" indent="-342000" eaLnBrk="0" hangingPunct="0">
              <a:spcBef>
                <a:spcPts val="1600"/>
              </a:spcBef>
              <a:buClr>
                <a:srgbClr val="093B37"/>
              </a:buClr>
              <a:buSzPct val="150000"/>
              <a:buFont typeface="Arial" charset="0"/>
              <a:buChar char="•"/>
            </a:pPr>
            <a:r>
              <a:rPr lang="en-GB" altLang="en-US" sz="2400" kern="0" dirty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Up to 3% </a:t>
            </a:r>
            <a:r>
              <a:rPr lang="en-GB" altLang="en-US" sz="2400" b="0" kern="0" dirty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belong </a:t>
            </a:r>
            <a:r>
              <a:rPr lang="en-GB" altLang="en-US" sz="2400" kern="0" dirty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to the top 1% </a:t>
            </a:r>
            <a:r>
              <a:rPr lang="en-GB" altLang="en-US" sz="2400" kern="0" dirty="0" smtClean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/>
            </a:r>
            <a:br>
              <a:rPr lang="en-GB" altLang="en-US" sz="2400" kern="0" dirty="0" smtClean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</a:br>
            <a:r>
              <a:rPr lang="en-GB" altLang="en-US" sz="2400" kern="0" dirty="0" smtClean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most </a:t>
            </a:r>
            <a:r>
              <a:rPr lang="en-GB" altLang="en-US" sz="2400" kern="0" dirty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cited publications</a:t>
            </a:r>
          </a:p>
        </p:txBody>
      </p:sp>
    </p:spTree>
    <p:extLst>
      <p:ext uri="{BB962C8B-B14F-4D97-AF65-F5344CB8AC3E}">
        <p14:creationId xmlns:p14="http://schemas.microsoft.com/office/powerpoint/2010/main" val="196967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12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125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50"/>
                            </p:stCondLst>
                            <p:childTnLst>
                              <p:par>
                                <p:cTn id="2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125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599988" cy="1439056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442509"/>
            <a:ext cx="12599987" cy="554038"/>
          </a:xfrm>
          <a:prstGeom prst="rect">
            <a:avLst/>
          </a:prstGeom>
        </p:spPr>
        <p:txBody>
          <a:bodyPr/>
          <a:lstStyle>
            <a:lvl1pPr algn="l" defTabSz="9450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4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32000" lvl="2"/>
            <a:r>
              <a:rPr lang="en-GB" altLang="en-US" sz="3600" dirty="0" smtClean="0">
                <a:solidFill>
                  <a:schemeClr val="bg1"/>
                </a:solidFill>
                <a:latin typeface="Verdana"/>
                <a:ea typeface="Arial" charset="0"/>
                <a:cs typeface="Verdana"/>
              </a:rPr>
              <a:t>JRC </a:t>
            </a:r>
            <a:r>
              <a:rPr lang="en-GB" altLang="en-US" sz="3600" dirty="0">
                <a:solidFill>
                  <a:schemeClr val="bg1"/>
                </a:solidFill>
                <a:latin typeface="Verdana"/>
                <a:ea typeface="Arial" charset="0"/>
                <a:cs typeface="Verdana"/>
              </a:rPr>
              <a:t>Scientific Excellence</a:t>
            </a:r>
            <a:endParaRPr lang="en-GB" sz="3600" dirty="0">
              <a:solidFill>
                <a:schemeClr val="bg1"/>
              </a:solidFill>
              <a:latin typeface="Verdana"/>
              <a:ea typeface="Arial" charset="0"/>
              <a:cs typeface="Verdana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91179" y="1836929"/>
            <a:ext cx="11485842" cy="4496352"/>
            <a:chOff x="391179" y="1836929"/>
            <a:chExt cx="11485842" cy="4496352"/>
          </a:xfrm>
        </p:grpSpPr>
        <p:pic>
          <p:nvPicPr>
            <p:cNvPr id="9" name="Afbeelding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179" y="1836929"/>
              <a:ext cx="11485842" cy="4496352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763689" y="1997163"/>
              <a:ext cx="681158" cy="1847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Afbeelding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16" t="16605" r="50053" b="78773"/>
            <a:stretch/>
          </p:blipFill>
          <p:spPr>
            <a:xfrm>
              <a:off x="3748793" y="1998655"/>
              <a:ext cx="704248" cy="2077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19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6096" y="6849491"/>
            <a:ext cx="3075929" cy="1385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FFD624"/>
              </a:buClr>
            </a:pPr>
            <a:r>
              <a:rPr lang="en-US" sz="900" dirty="0">
                <a:solidFill>
                  <a:srgbClr val="404040"/>
                </a:solidFill>
                <a:latin typeface="Verdana"/>
                <a:cs typeface="Verdana"/>
              </a:rPr>
              <a:t>© </a:t>
            </a:r>
            <a:r>
              <a:rPr lang="en-US" sz="900" dirty="0" err="1">
                <a:solidFill>
                  <a:srgbClr val="404040"/>
                </a:solidFill>
                <a:latin typeface="Verdana"/>
                <a:cs typeface="Verdana"/>
              </a:rPr>
              <a:t>pixelrobot</a:t>
            </a:r>
            <a:r>
              <a:rPr lang="en-US" sz="900" dirty="0">
                <a:solidFill>
                  <a:srgbClr val="404040"/>
                </a:solidFill>
                <a:latin typeface="Verdana"/>
                <a:cs typeface="Verdana"/>
              </a:rPr>
              <a:t> - </a:t>
            </a:r>
            <a:r>
              <a:rPr lang="en-US" sz="900" dirty="0" err="1">
                <a:solidFill>
                  <a:srgbClr val="404040"/>
                </a:solidFill>
                <a:latin typeface="Verdana"/>
                <a:cs typeface="Verdana"/>
              </a:rPr>
              <a:t>Fotolia</a:t>
            </a:r>
            <a:endParaRPr lang="en-US" sz="900" dirty="0">
              <a:solidFill>
                <a:srgbClr val="404040"/>
              </a:solidFill>
              <a:latin typeface="Verdana"/>
              <a:cs typeface="Verdana"/>
            </a:endParaRPr>
          </a:p>
        </p:txBody>
      </p:sp>
      <p:pic>
        <p:nvPicPr>
          <p:cNvPr id="3" name="Picture Placeholder 2" descr="© pixelrobot_Fotolia_59709632_Subscription_Monthly_XXL.jpg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29494"/>
            <a:ext cx="12599988" cy="4658192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3600" dirty="0" smtClean="0"/>
              <a:t>Complexity: the </a:t>
            </a:r>
            <a:r>
              <a:rPr lang="en-US" sz="3600" dirty="0"/>
              <a:t>meta-problem of our </a:t>
            </a:r>
            <a:r>
              <a:rPr lang="en-US" sz="3600" dirty="0" smtClean="0"/>
              <a:t>age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401030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5878" y="6859656"/>
            <a:ext cx="3075929" cy="1385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FFD624"/>
              </a:buClr>
            </a:pPr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rPr>
              <a:t>© Andrea </a:t>
            </a:r>
            <a:r>
              <a:rPr lang="en-US" sz="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rPr>
              <a:t>Izzotti</a:t>
            </a:r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rPr>
              <a:t> - </a:t>
            </a:r>
            <a:r>
              <a:rPr lang="en-US" sz="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rPr>
              <a:t>Fotolia</a:t>
            </a: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3" name="Picture Placeholder 2" descr="© Andrea Izzotti_Fotolia_97792588_Subscription_Monthly_XL.jpg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3600" dirty="0"/>
              <a:t>Super-abundance of knowledge</a:t>
            </a:r>
            <a:endParaRPr lang="en-GB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44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Knowledge-process.jpg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" b="25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lvl="2" indent="0">
              <a:lnSpc>
                <a:spcPct val="100000"/>
              </a:lnSpc>
              <a:buNone/>
            </a:pPr>
            <a:r>
              <a:rPr lang="en-GB" altLang="en-US" sz="3600" b="0" dirty="0">
                <a:latin typeface="Verdana"/>
                <a:ea typeface="Arial" charset="0"/>
                <a:cs typeface="Verdana"/>
              </a:rPr>
              <a:t>Dealing with the information overload</a:t>
            </a:r>
            <a:endParaRPr lang="en-GB" sz="3600" b="0" dirty="0">
              <a:latin typeface="Verdana"/>
              <a:ea typeface="Arial" charset="0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58360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1E3E8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marL="285481" indent="-285481" defTabSz="913535" fontAlgn="base">
          <a:lnSpc>
            <a:spcPct val="150000"/>
          </a:lnSpc>
          <a:spcBef>
            <a:spcPct val="0"/>
          </a:spcBef>
          <a:spcAft>
            <a:spcPct val="0"/>
          </a:spcAft>
          <a:buClr>
            <a:srgbClr val="3B83C1"/>
          </a:buClr>
          <a:buFont typeface="Arial" panose="020B0604020202020204" pitchFamily="34" charset="0"/>
          <a:buChar char="•"/>
          <a:defRPr sz="2400" dirty="0">
            <a:solidFill>
              <a:srgbClr val="093B37"/>
            </a:solidFill>
            <a:latin typeface="Verdana"/>
            <a:ea typeface="ＭＳ Ｐゴシック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14989</TotalTime>
  <Words>1422</Words>
  <Application>Microsoft Office PowerPoint</Application>
  <PresentationFormat>Custom</PresentationFormat>
  <Paragraphs>265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ＭＳ Ｐゴシック</vt:lpstr>
      <vt:lpstr>ＭＳ Ｐゴシック</vt:lpstr>
      <vt:lpstr>SimSun</vt:lpstr>
      <vt:lpstr>Arial</vt:lpstr>
      <vt:lpstr>Calibri</vt:lpstr>
      <vt:lpstr>Calibri Light</vt:lpstr>
      <vt:lpstr>Times New Roman</vt:lpstr>
      <vt:lpstr>Verdana</vt:lpstr>
      <vt:lpstr>Verdana Standaard</vt:lpstr>
      <vt:lpstr>Wingdings</vt:lpstr>
      <vt:lpstr>Office-thema</vt:lpstr>
      <vt:lpstr>PowerPoint Presentation</vt:lpstr>
      <vt:lpstr>Supporting policies through open knowledge &amp; open innovation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Microsoft Office-gebruiker</dc:creator>
  <cp:lastModifiedBy>RUIZ ARTEAGA Oscar (JRC)</cp:lastModifiedBy>
  <cp:revision>794</cp:revision>
  <cp:lastPrinted>2019-10-18T13:23:18Z</cp:lastPrinted>
  <dcterms:created xsi:type="dcterms:W3CDTF">2017-02-13T18:52:55Z</dcterms:created>
  <dcterms:modified xsi:type="dcterms:W3CDTF">2019-10-18T13:23:24Z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ffisync_ProviderInitializationData">
    <vt:lpwstr>https://connected.cnect.cec.eu.int</vt:lpwstr>
  </property>
  <property fmtid="{D5CDD505-2E9C-101B-9397-08002B2CF9AE}" pid="3" name="Jive_LatestUserAccountName">
    <vt:lpwstr>ciuffbi</vt:lpwstr>
  </property>
  <property fmtid="{D5CDD505-2E9C-101B-9397-08002B2CF9AE}" pid="4" name="Offisync_ServerID">
    <vt:lpwstr>0d3b22a6-6203-4efc-8e8e-b5279256493b</vt:lpwstr>
  </property>
  <property fmtid="{D5CDD505-2E9C-101B-9397-08002B2CF9AE}" pid="5" name="Offisync_UniqueId">
    <vt:lpwstr>127155</vt:lpwstr>
  </property>
  <property fmtid="{D5CDD505-2E9C-101B-9397-08002B2CF9AE}" pid="6" name="Offisync_UpdateToken">
    <vt:lpwstr>1</vt:lpwstr>
  </property>
  <property fmtid="{D5CDD505-2E9C-101B-9397-08002B2CF9AE}" pid="7" name="Jive_VersionGuid">
    <vt:lpwstr>458d14eb-a3f5-4d97-846c-7fc2cc183194</vt:lpwstr>
  </property>
  <property fmtid="{D5CDD505-2E9C-101B-9397-08002B2CF9AE}" pid="8" name="Jive_ModifiedButNotPublished">
    <vt:lpwstr>True</vt:lpwstr>
  </property>
</Properties>
</file>