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3" r:id="rId2"/>
    <p:sldId id="265" r:id="rId3"/>
    <p:sldId id="302" r:id="rId4"/>
    <p:sldId id="311" r:id="rId5"/>
    <p:sldId id="305" r:id="rId6"/>
    <p:sldId id="326" r:id="rId7"/>
    <p:sldId id="322" r:id="rId8"/>
    <p:sldId id="314" r:id="rId9"/>
    <p:sldId id="317" r:id="rId10"/>
    <p:sldId id="312" r:id="rId11"/>
    <p:sldId id="325" r:id="rId12"/>
    <p:sldId id="323" r:id="rId13"/>
    <p:sldId id="324" r:id="rId14"/>
    <p:sldId id="316" r:id="rId15"/>
    <p:sldId id="315" r:id="rId16"/>
  </p:sldIdLst>
  <p:sldSz cx="9144000" cy="6858000" type="screen4x3"/>
  <p:notesSz cx="6724650" cy="97742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1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3166CF"/>
    <a:srgbClr val="2D5EC1"/>
    <a:srgbClr val="FFD624"/>
    <a:srgbClr val="3E6FD2"/>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5" autoAdjust="0"/>
    <p:restoredTop sz="94343" autoAdjust="0"/>
  </p:normalViewPr>
  <p:slideViewPr>
    <p:cSldViewPr>
      <p:cViewPr varScale="1">
        <p:scale>
          <a:sx n="131" d="100"/>
          <a:sy n="131" d="100"/>
        </p:scale>
        <p:origin x="966"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4" d="100"/>
          <a:sy n="74" d="100"/>
        </p:scale>
        <p:origin x="-2172" y="-90"/>
      </p:cViewPr>
      <p:guideLst>
        <p:guide orient="horz" pos="3079"/>
        <p:guide pos="211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4748" cy="489259"/>
          </a:xfrm>
          <a:prstGeom prst="rect">
            <a:avLst/>
          </a:prstGeom>
          <a:noFill/>
          <a:ln w="9525">
            <a:noFill/>
            <a:miter lim="800000"/>
            <a:headEnd/>
            <a:tailEnd/>
          </a:ln>
          <a:effectLst/>
        </p:spPr>
        <p:txBody>
          <a:bodyPr vert="horz" wrap="square" lIns="90187" tIns="45093" rIns="90187" bIns="45093"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08334" y="0"/>
            <a:ext cx="2914748" cy="489259"/>
          </a:xfrm>
          <a:prstGeom prst="rect">
            <a:avLst/>
          </a:prstGeom>
          <a:noFill/>
          <a:ln w="9525">
            <a:noFill/>
            <a:miter lim="800000"/>
            <a:headEnd/>
            <a:tailEnd/>
          </a:ln>
          <a:effectLst/>
        </p:spPr>
        <p:txBody>
          <a:bodyPr vert="horz" wrap="square" lIns="90187" tIns="45093" rIns="90187" bIns="45093"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283417"/>
            <a:ext cx="2914748" cy="489258"/>
          </a:xfrm>
          <a:prstGeom prst="rect">
            <a:avLst/>
          </a:prstGeom>
          <a:noFill/>
          <a:ln w="9525">
            <a:noFill/>
            <a:miter lim="800000"/>
            <a:headEnd/>
            <a:tailEnd/>
          </a:ln>
          <a:effectLst/>
        </p:spPr>
        <p:txBody>
          <a:bodyPr vert="horz" wrap="square" lIns="90187" tIns="45093" rIns="90187" bIns="45093"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08334" y="9283417"/>
            <a:ext cx="2914748" cy="489258"/>
          </a:xfrm>
          <a:prstGeom prst="rect">
            <a:avLst/>
          </a:prstGeom>
          <a:noFill/>
          <a:ln w="9525">
            <a:noFill/>
            <a:miter lim="800000"/>
            <a:headEnd/>
            <a:tailEnd/>
          </a:ln>
          <a:effectLst/>
        </p:spPr>
        <p:txBody>
          <a:bodyPr vert="horz" wrap="square" lIns="90187" tIns="45093" rIns="90187" bIns="45093"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4748" cy="489259"/>
          </a:xfrm>
          <a:prstGeom prst="rect">
            <a:avLst/>
          </a:prstGeom>
          <a:noFill/>
          <a:ln w="9525">
            <a:noFill/>
            <a:miter lim="800000"/>
            <a:headEnd/>
            <a:tailEnd/>
          </a:ln>
          <a:effectLst/>
        </p:spPr>
        <p:txBody>
          <a:bodyPr vert="horz" wrap="square" lIns="90187" tIns="45093" rIns="90187" bIns="45093"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08334" y="0"/>
            <a:ext cx="2914748" cy="489259"/>
          </a:xfrm>
          <a:prstGeom prst="rect">
            <a:avLst/>
          </a:prstGeom>
          <a:noFill/>
          <a:ln w="9525">
            <a:noFill/>
            <a:miter lim="800000"/>
            <a:headEnd/>
            <a:tailEnd/>
          </a:ln>
          <a:effectLst/>
        </p:spPr>
        <p:txBody>
          <a:bodyPr vert="horz" wrap="square" lIns="90187" tIns="45093" rIns="90187" bIns="45093"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9163" y="733425"/>
            <a:ext cx="4887912" cy="36655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2152" y="4642489"/>
            <a:ext cx="5380348" cy="4398642"/>
          </a:xfrm>
          <a:prstGeom prst="rect">
            <a:avLst/>
          </a:prstGeom>
          <a:noFill/>
          <a:ln w="9525">
            <a:noFill/>
            <a:miter lim="800000"/>
            <a:headEnd/>
            <a:tailEnd/>
          </a:ln>
          <a:effectLst/>
        </p:spPr>
        <p:txBody>
          <a:bodyPr vert="horz" wrap="square" lIns="90187" tIns="45093" rIns="90187" bIns="4509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283417"/>
            <a:ext cx="2914748" cy="489258"/>
          </a:xfrm>
          <a:prstGeom prst="rect">
            <a:avLst/>
          </a:prstGeom>
          <a:noFill/>
          <a:ln w="9525">
            <a:noFill/>
            <a:miter lim="800000"/>
            <a:headEnd/>
            <a:tailEnd/>
          </a:ln>
          <a:effectLst/>
        </p:spPr>
        <p:txBody>
          <a:bodyPr vert="horz" wrap="square" lIns="90187" tIns="45093" rIns="90187" bIns="45093"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08334" y="9283417"/>
            <a:ext cx="2914748" cy="489258"/>
          </a:xfrm>
          <a:prstGeom prst="rect">
            <a:avLst/>
          </a:prstGeom>
          <a:noFill/>
          <a:ln w="9525">
            <a:noFill/>
            <a:miter lim="800000"/>
            <a:headEnd/>
            <a:tailEnd/>
          </a:ln>
          <a:effectLst/>
        </p:spPr>
        <p:txBody>
          <a:bodyPr vert="horz" wrap="square" lIns="90187" tIns="45093" rIns="90187" bIns="45093"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166649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331655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1353151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8640" y="330559"/>
            <a:ext cx="7338160" cy="1225712"/>
          </a:xfrm>
          <a:prstGeom prst="rect">
            <a:avLst/>
          </a:prstGeom>
        </p:spPr>
      </p:pic>
      <p:sp>
        <p:nvSpPr>
          <p:cNvPr id="2" name="Title 1"/>
          <p:cNvSpPr>
            <a:spLocks noGrp="1"/>
          </p:cNvSpPr>
          <p:nvPr>
            <p:ph type="title"/>
          </p:nvPr>
        </p:nvSpPr>
        <p:spPr>
          <a:xfrm>
            <a:off x="1544010" y="404664"/>
            <a:ext cx="7142790" cy="1060693"/>
          </a:xfrm>
        </p:spPr>
        <p:txBody>
          <a:bodyPr/>
          <a:lstStyle>
            <a:lvl1pPr>
              <a:defRPr b="0" cap="all" baseline="0">
                <a:solidFill>
                  <a:srgbClr val="595959"/>
                </a:solidFill>
                <a:latin typeface="EC Square Sans Pro" panose="020B0506040000020004" pitchFamily="34" charset="0"/>
              </a:defRPr>
            </a:lvl1pPr>
          </a:lstStyle>
          <a:p>
            <a:r>
              <a:rPr lang="en-US" dirty="0"/>
              <a:t>Click to edit Master title style</a:t>
            </a:r>
            <a:endParaRPr lang="en-GB" dirty="0"/>
          </a:p>
        </p:txBody>
      </p:sp>
      <p:sp>
        <p:nvSpPr>
          <p:cNvPr id="11" name="Content Placeholder 2"/>
          <p:cNvSpPr>
            <a:spLocks noGrp="1"/>
          </p:cNvSpPr>
          <p:nvPr>
            <p:ph idx="1"/>
          </p:nvPr>
        </p:nvSpPr>
        <p:spPr>
          <a:xfrm>
            <a:off x="457200" y="2708192"/>
            <a:ext cx="8229600" cy="3230772"/>
          </a:xfrm>
        </p:spPr>
        <p:txBody>
          <a:bodyPr/>
          <a:lstStyle>
            <a:lvl1pPr marL="0" indent="-342900">
              <a:buClr>
                <a:schemeClr val="tx2">
                  <a:lumMod val="65000"/>
                  <a:lumOff val="35000"/>
                </a:schemeClr>
              </a:buClr>
              <a:buSzPct val="120000"/>
              <a:buFont typeface="Arial"/>
              <a:buChar char="•"/>
              <a:defRPr sz="1600">
                <a:solidFill>
                  <a:schemeClr val="tx2">
                    <a:lumMod val="65000"/>
                    <a:lumOff val="35000"/>
                  </a:schemeClr>
                </a:solidFill>
                <a:latin typeface="EC Square Sans Pro" panose="020B0506040000020004" pitchFamily="34" charset="0"/>
              </a:defRPr>
            </a:lvl1pPr>
            <a:lvl2pPr>
              <a:buClr>
                <a:srgbClr val="FAA826"/>
              </a:buClr>
              <a:tabLst>
                <a:tab pos="7623175" algn="l"/>
              </a:tabLst>
              <a:defRPr sz="1600">
                <a:solidFill>
                  <a:srgbClr val="0070C0"/>
                </a:solidFill>
                <a:latin typeface="EC Square Sans Pro" panose="020B0506040000020004" pitchFamily="34" charset="0"/>
              </a:defRPr>
            </a:lvl2pPr>
            <a:lvl3pPr>
              <a:buFontTx/>
              <a:buChar char="-"/>
              <a:defRPr sz="1600">
                <a:solidFill>
                  <a:srgbClr val="595959"/>
                </a:solidFill>
                <a:latin typeface="EC Square Sans Pro" panose="020B0506040000020004" pitchFamily="34" charset="0"/>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19" name="Rectangle 6"/>
          <p:cNvSpPr>
            <a:spLocks noGrp="1" noChangeArrowheads="1"/>
          </p:cNvSpPr>
          <p:nvPr>
            <p:ph type="sldNum" sz="quarter" idx="12"/>
          </p:nvPr>
        </p:nvSpPr>
        <p:spPr>
          <a:xfrm>
            <a:off x="8820000" y="6265118"/>
            <a:ext cx="361070" cy="309794"/>
          </a:xfrm>
        </p:spPr>
        <p:txBody>
          <a:bodyPr/>
          <a:lstStyle>
            <a:lvl1pPr>
              <a:defRPr smtClean="0">
                <a:solidFill>
                  <a:schemeClr val="tx1"/>
                </a:solidFill>
              </a:defRPr>
            </a:lvl1pPr>
          </a:lstStyle>
          <a:p>
            <a:pPr>
              <a:defRPr/>
            </a:pPr>
            <a:fld id="{2BB59E6E-B967-488E-B209-8B7FA0D7AF99}" type="slidenum">
              <a:rPr lang="en-GB" smtClean="0"/>
              <a:pPr>
                <a:defRPr/>
              </a:pPr>
              <a:t>‹#›</a:t>
            </a:fld>
            <a:endParaRPr lang="en-GB" dirty="0"/>
          </a:p>
        </p:txBody>
      </p:sp>
      <p:pic>
        <p:nvPicPr>
          <p:cNvPr id="9" name="Picture 2" descr="C:\DOCUME~1\lenain\LOCALS~1\Temp\7zECF.tmp\LOGO-CE for RTD EN Landscape Positive Cyan.png"/>
          <p:cNvPicPr>
            <a:picLocks noChangeArrowheads="1"/>
          </p:cNvPicPr>
          <p:nvPr userDrawn="1"/>
        </p:nvPicPr>
        <p:blipFill>
          <a:blip r:embed="rId3" cstate="print"/>
          <a:srcRect/>
          <a:stretch>
            <a:fillRect/>
          </a:stretch>
        </p:blipFill>
        <p:spPr bwMode="auto">
          <a:xfrm>
            <a:off x="6577200" y="5940000"/>
            <a:ext cx="2242800" cy="597600"/>
          </a:xfrm>
          <a:prstGeom prst="rect">
            <a:avLst/>
          </a:prstGeom>
          <a:noFill/>
        </p:spPr>
      </p:pic>
      <p:pic>
        <p:nvPicPr>
          <p:cNvPr id="10" name="Picture 9" descr="R&amp;ItextGrey.jpg"/>
          <p:cNvPicPr>
            <a:picLocks noChangeAspect="1"/>
          </p:cNvPicPr>
          <p:nvPr userDrawn="1"/>
        </p:nvPicPr>
        <p:blipFill>
          <a:blip r:embed="rId4" cstate="print"/>
          <a:stretch>
            <a:fillRect/>
          </a:stretch>
        </p:blipFill>
        <p:spPr>
          <a:xfrm>
            <a:off x="467544" y="6381328"/>
            <a:ext cx="1828800" cy="193584"/>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7544" y="232329"/>
            <a:ext cx="827963" cy="1286448"/>
          </a:xfrm>
          <a:prstGeom prst="rect">
            <a:avLst/>
          </a:prstGeom>
        </p:spPr>
      </p:pic>
      <p:sp>
        <p:nvSpPr>
          <p:cNvPr id="8" name="Text Placeholder 7"/>
          <p:cNvSpPr>
            <a:spLocks noGrp="1"/>
          </p:cNvSpPr>
          <p:nvPr>
            <p:ph type="body" sz="quarter" idx="13"/>
          </p:nvPr>
        </p:nvSpPr>
        <p:spPr>
          <a:xfrm>
            <a:off x="468313" y="1844675"/>
            <a:ext cx="8218487" cy="747307"/>
          </a:xfrm>
          <a:solidFill>
            <a:srgbClr val="C7DA6C"/>
          </a:solidFill>
        </p:spPr>
        <p:txBody>
          <a:bodyPr lIns="144000" tIns="216000" rIns="144000" bIns="216000" anchor="ctr"/>
          <a:lstStyle>
            <a:lvl1pPr marL="0" indent="0">
              <a:buNone/>
              <a:defRPr i="0">
                <a:solidFill>
                  <a:schemeClr val="tx2">
                    <a:lumMod val="75000"/>
                    <a:lumOff val="25000"/>
                  </a:schemeClr>
                </a:solidFill>
                <a:latin typeface="EC Square Sans Pro Medium" panose="020B0500000000020004" pitchFamily="34" charset="0"/>
              </a:defRPr>
            </a:lvl1pPr>
          </a:lstStyle>
          <a:p>
            <a:pPr lvl="0"/>
            <a:endParaRPr lang="en-GB" dirty="0"/>
          </a:p>
        </p:txBody>
      </p:sp>
    </p:spTree>
    <p:extLst>
      <p:ext uri="{BB962C8B-B14F-4D97-AF65-F5344CB8AC3E}">
        <p14:creationId xmlns:p14="http://schemas.microsoft.com/office/powerpoint/2010/main" val="220712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4" r:id="rId12"/>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00808"/>
            <a:ext cx="8208912" cy="2016224"/>
          </a:xfrm>
        </p:spPr>
        <p:txBody>
          <a:bodyPr/>
          <a:lstStyle/>
          <a:p>
            <a:pPr marL="0" algn="ctr"/>
            <a:r>
              <a:rPr lang="en-GB" sz="3600" dirty="0"/>
              <a:t>Progressing Open Science together</a:t>
            </a:r>
          </a:p>
        </p:txBody>
      </p:sp>
      <p:sp>
        <p:nvSpPr>
          <p:cNvPr id="3" name="Content Placeholder 2"/>
          <p:cNvSpPr>
            <a:spLocks noGrp="1"/>
          </p:cNvSpPr>
          <p:nvPr>
            <p:ph idx="1"/>
          </p:nvPr>
        </p:nvSpPr>
        <p:spPr>
          <a:xfrm>
            <a:off x="467544" y="3789040"/>
            <a:ext cx="8208912" cy="2232248"/>
          </a:xfrm>
        </p:spPr>
        <p:txBody>
          <a:bodyPr/>
          <a:lstStyle/>
          <a:p>
            <a:pPr algn="ctr"/>
            <a:r>
              <a:rPr lang="fr-BE" sz="2000" dirty="0"/>
              <a:t>EU Open Science coordination meeting</a:t>
            </a:r>
            <a:endParaRPr lang="en-US" sz="2000" dirty="0"/>
          </a:p>
          <a:p>
            <a:pPr algn="ctr"/>
            <a:r>
              <a:rPr lang="en-US" sz="2000" dirty="0"/>
              <a:t>21 October 2019</a:t>
            </a:r>
          </a:p>
        </p:txBody>
      </p:sp>
      <p:sp>
        <p:nvSpPr>
          <p:cNvPr id="4" name="Content Placeholder 2"/>
          <p:cNvSpPr txBox="1">
            <a:spLocks/>
          </p:cNvSpPr>
          <p:nvPr/>
        </p:nvSpPr>
        <p:spPr bwMode="auto">
          <a:xfrm>
            <a:off x="5004048" y="5157192"/>
            <a:ext cx="4824536"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bg1"/>
              </a:buClr>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228600" indent="-228600" algn="l" rtl="0" eaLnBrk="1" fontAlgn="base" hangingPunct="1">
              <a:spcBef>
                <a:spcPct val="20000"/>
              </a:spcBef>
              <a:spcAft>
                <a:spcPct val="0"/>
              </a:spcAft>
              <a:defRPr sz="3000" b="1">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fr-BE" sz="1600" i="1" kern="0" dirty="0" err="1"/>
              <a:t>Kostas</a:t>
            </a:r>
            <a:r>
              <a:rPr lang="fr-BE" sz="1600" i="1" kern="0" dirty="0"/>
              <a:t> Glinos, Head of Unit</a:t>
            </a:r>
          </a:p>
          <a:p>
            <a:r>
              <a:rPr lang="fr-BE" sz="1600" i="1" kern="0" dirty="0"/>
              <a:t>DG RTD – Open Science</a:t>
            </a:r>
          </a:p>
          <a:p>
            <a:r>
              <a:rPr lang="en-GB" sz="1600" i="1" kern="0" dirty="0"/>
              <a:t>European Commission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648"/>
            <a:ext cx="8229600" cy="936625"/>
          </a:xfrm>
        </p:spPr>
        <p:txBody>
          <a:bodyPr/>
          <a:lstStyle/>
          <a:p>
            <a:r>
              <a:rPr lang="en-GB" sz="3200" dirty="0"/>
              <a:t>Skills and education</a:t>
            </a:r>
            <a:endParaRPr lang="en-GB" dirty="0"/>
          </a:p>
        </p:txBody>
      </p:sp>
      <p:sp>
        <p:nvSpPr>
          <p:cNvPr id="6" name="Content Placeholder 2"/>
          <p:cNvSpPr>
            <a:spLocks noGrp="1"/>
          </p:cNvSpPr>
          <p:nvPr>
            <p:ph idx="1"/>
          </p:nvPr>
        </p:nvSpPr>
        <p:spPr>
          <a:xfrm>
            <a:off x="468313" y="1192567"/>
            <a:ext cx="8435280" cy="4968552"/>
          </a:xfrm>
        </p:spPr>
        <p:txBody>
          <a:bodyPr/>
          <a:lstStyle/>
          <a:p>
            <a:pPr marL="0" lvl="0" indent="0">
              <a:spcBef>
                <a:spcPts val="600"/>
              </a:spcBef>
              <a:spcAft>
                <a:spcPts val="600"/>
              </a:spcAft>
              <a:buNone/>
            </a:pPr>
            <a:r>
              <a:rPr lang="fr-BE" sz="1800" dirty="0"/>
              <a:t>[</a:t>
            </a:r>
            <a:r>
              <a:rPr lang="fr-BE" sz="1800" dirty="0" err="1"/>
              <a:t>From</a:t>
            </a:r>
            <a:r>
              <a:rPr lang="fr-BE" sz="1800" dirty="0"/>
              <a:t> </a:t>
            </a:r>
            <a:r>
              <a:rPr lang="fr-BE" sz="1800" dirty="0" err="1"/>
              <a:t>various</a:t>
            </a:r>
            <a:r>
              <a:rPr lang="fr-BE" sz="1800" dirty="0"/>
              <a:t> expert group reports and position </a:t>
            </a:r>
            <a:r>
              <a:rPr lang="fr-BE" sz="1800" dirty="0" err="1"/>
              <a:t>papers</a:t>
            </a:r>
            <a:r>
              <a:rPr lang="fr-BE" sz="1800" dirty="0"/>
              <a:t>:]</a:t>
            </a:r>
            <a:endParaRPr lang="en-GB" sz="1800" dirty="0"/>
          </a:p>
          <a:p>
            <a:pPr>
              <a:spcBef>
                <a:spcPts val="0"/>
              </a:spcBef>
              <a:spcAft>
                <a:spcPts val="600"/>
              </a:spcAft>
              <a:buFont typeface="Courier New" panose="02070309020205020404" pitchFamily="49" charset="0"/>
              <a:buChar char="o"/>
            </a:pPr>
            <a:r>
              <a:rPr lang="fr-BE" sz="2000" b="0" dirty="0"/>
              <a:t>Open Science concepts and practice, </a:t>
            </a:r>
            <a:r>
              <a:rPr lang="fr-BE" sz="2000" b="0" dirty="0" err="1"/>
              <a:t>together</a:t>
            </a:r>
            <a:r>
              <a:rPr lang="fr-BE" sz="2000" b="0" dirty="0"/>
              <a:t> </a:t>
            </a:r>
            <a:r>
              <a:rPr lang="fr-BE" sz="2000" b="0" dirty="0" err="1"/>
              <a:t>with</a:t>
            </a:r>
            <a:r>
              <a:rPr lang="fr-BE" sz="2000" b="0" dirty="0"/>
              <a:t> data </a:t>
            </a:r>
            <a:r>
              <a:rPr lang="fr-BE" sz="2000" b="0" dirty="0" err="1"/>
              <a:t>literacy</a:t>
            </a:r>
            <a:r>
              <a:rPr lang="fr-BE" sz="2000" b="0" dirty="0"/>
              <a:t>, </a:t>
            </a:r>
            <a:r>
              <a:rPr lang="fr-BE" sz="2000" b="0" dirty="0" err="1"/>
              <a:t>ethics</a:t>
            </a:r>
            <a:r>
              <a:rPr lang="fr-BE" sz="2000" b="0" dirty="0"/>
              <a:t> and </a:t>
            </a:r>
            <a:r>
              <a:rPr lang="fr-BE" sz="2000" b="0" dirty="0" err="1"/>
              <a:t>research</a:t>
            </a:r>
            <a:r>
              <a:rPr lang="fr-BE" sz="2000" b="0" dirty="0"/>
              <a:t> </a:t>
            </a:r>
            <a:r>
              <a:rPr lang="fr-BE" sz="2000" b="0" dirty="0" err="1"/>
              <a:t>integrity</a:t>
            </a:r>
            <a:r>
              <a:rPr lang="fr-BE" sz="2000" b="0" dirty="0"/>
              <a:t>, </a:t>
            </a:r>
            <a:r>
              <a:rPr lang="fr-BE" sz="2000" b="0" dirty="0" err="1"/>
              <a:t>should</a:t>
            </a:r>
            <a:r>
              <a:rPr lang="fr-BE" sz="2000" b="0" dirty="0"/>
              <a:t> </a:t>
            </a:r>
            <a:r>
              <a:rPr lang="fr-BE" sz="2000" b="0" dirty="0" err="1"/>
              <a:t>be</a:t>
            </a:r>
            <a:r>
              <a:rPr lang="fr-BE" sz="2000" b="0" dirty="0"/>
              <a:t> an </a:t>
            </a:r>
            <a:r>
              <a:rPr lang="fr-BE" sz="2000" b="0" dirty="0" err="1"/>
              <a:t>integral</a:t>
            </a:r>
            <a:r>
              <a:rPr lang="fr-BE" sz="2000" b="0" dirty="0"/>
              <a:t> part of </a:t>
            </a:r>
            <a:r>
              <a:rPr lang="en-US" sz="2000" b="0" dirty="0"/>
              <a:t>researcher’s </a:t>
            </a:r>
            <a:r>
              <a:rPr lang="en-US" sz="2000" dirty="0"/>
              <a:t>education and career development </a:t>
            </a:r>
          </a:p>
          <a:p>
            <a:pPr>
              <a:spcBef>
                <a:spcPts val="0"/>
              </a:spcBef>
              <a:spcAft>
                <a:spcPts val="600"/>
              </a:spcAft>
              <a:buFont typeface="Courier New" panose="02070309020205020404" pitchFamily="49" charset="0"/>
              <a:buChar char="o"/>
            </a:pPr>
            <a:r>
              <a:rPr lang="en-US" sz="2000" b="0" dirty="0"/>
              <a:t>Principles and baseline skills should be integrated in, notably: the </a:t>
            </a:r>
            <a:r>
              <a:rPr lang="en-GB" sz="2000" b="0" dirty="0"/>
              <a:t>Innovative Doctoral Training Principles; </a:t>
            </a:r>
            <a:r>
              <a:rPr lang="en-US" sz="2000" b="0" dirty="0"/>
              <a:t>the European Charter for researchers and Code of conduct for the recruitment of researchers; </a:t>
            </a:r>
            <a:r>
              <a:rPr lang="en-GB" sz="2000" b="0" dirty="0"/>
              <a:t>the </a:t>
            </a:r>
            <a:r>
              <a:rPr lang="en-US" sz="2000" b="0" dirty="0"/>
              <a:t>Human Resources Strategy for Researchers</a:t>
            </a:r>
          </a:p>
          <a:p>
            <a:pPr>
              <a:spcBef>
                <a:spcPts val="0"/>
              </a:spcBef>
              <a:spcAft>
                <a:spcPts val="600"/>
              </a:spcAft>
              <a:buFont typeface="Courier New" panose="02070309020205020404" pitchFamily="49" charset="0"/>
              <a:buChar char="o"/>
            </a:pPr>
            <a:r>
              <a:rPr lang="fr-BE" sz="2000" dirty="0"/>
              <a:t>Training on Open Science </a:t>
            </a:r>
            <a:r>
              <a:rPr lang="fr-BE" sz="2000" dirty="0" err="1"/>
              <a:t>needs</a:t>
            </a:r>
            <a:r>
              <a:rPr lang="fr-BE" sz="2000" dirty="0"/>
              <a:t> to </a:t>
            </a:r>
            <a:r>
              <a:rPr lang="fr-BE" sz="2000" dirty="0" err="1"/>
              <a:t>be</a:t>
            </a:r>
            <a:r>
              <a:rPr lang="fr-BE" sz="2000" dirty="0"/>
              <a:t> </a:t>
            </a:r>
            <a:r>
              <a:rPr lang="fr-BE" sz="2000" dirty="0" err="1"/>
              <a:t>designed</a:t>
            </a:r>
            <a:r>
              <a:rPr lang="fr-BE" sz="2000" dirty="0"/>
              <a:t> and </a:t>
            </a:r>
            <a:r>
              <a:rPr lang="fr-BE" sz="2000" dirty="0" err="1"/>
              <a:t>tailored</a:t>
            </a:r>
            <a:r>
              <a:rPr lang="fr-BE" sz="2000" dirty="0"/>
              <a:t> </a:t>
            </a:r>
            <a:r>
              <a:rPr lang="fr-BE" sz="2000" b="0" dirty="0"/>
              <a:t>for </a:t>
            </a:r>
            <a:r>
              <a:rPr lang="fr-BE" sz="2000" b="0" dirty="0" err="1"/>
              <a:t>different</a:t>
            </a:r>
            <a:r>
              <a:rPr lang="fr-BE" sz="2000" b="0" dirty="0"/>
              <a:t> disciplines and </a:t>
            </a:r>
            <a:r>
              <a:rPr lang="fr-BE" sz="2000" b="0" dirty="0" err="1"/>
              <a:t>levels</a:t>
            </a:r>
            <a:r>
              <a:rPr lang="fr-BE" sz="2000" b="0" dirty="0"/>
              <a:t> of </a:t>
            </a:r>
            <a:r>
              <a:rPr lang="fr-BE" sz="2000" b="0" dirty="0" err="1"/>
              <a:t>researchers</a:t>
            </a:r>
            <a:r>
              <a:rPr lang="fr-BE" sz="2000" b="0" dirty="0"/>
              <a:t>, but </a:t>
            </a:r>
            <a:r>
              <a:rPr lang="fr-BE" sz="2000" b="0" dirty="0" err="1"/>
              <a:t>also</a:t>
            </a:r>
            <a:r>
              <a:rPr lang="fr-BE" sz="2000" b="0" dirty="0"/>
              <a:t> for </a:t>
            </a:r>
            <a:r>
              <a:rPr lang="fr-BE" sz="2000" b="0" dirty="0" err="1"/>
              <a:t>students</a:t>
            </a:r>
            <a:r>
              <a:rPr lang="fr-BE" sz="2000" b="0" dirty="0"/>
              <a:t> and </a:t>
            </a:r>
            <a:r>
              <a:rPr lang="fr-BE" sz="2000" b="0" dirty="0" err="1"/>
              <a:t>research</a:t>
            </a:r>
            <a:r>
              <a:rPr lang="fr-BE" sz="2000" b="0" dirty="0"/>
              <a:t> managers and </a:t>
            </a:r>
            <a:r>
              <a:rPr lang="fr-BE" sz="2000" b="0" dirty="0" err="1"/>
              <a:t>administrators</a:t>
            </a:r>
            <a:endParaRPr lang="fr-BE" sz="2000" b="0" dirty="0"/>
          </a:p>
          <a:p>
            <a:pPr>
              <a:spcBef>
                <a:spcPts val="0"/>
              </a:spcBef>
              <a:spcAft>
                <a:spcPts val="600"/>
              </a:spcAft>
              <a:buFont typeface="Courier New" panose="02070309020205020404" pitchFamily="49" charset="0"/>
              <a:buChar char="o"/>
            </a:pPr>
            <a:r>
              <a:rPr lang="fr-BE" sz="2000" b="0" dirty="0"/>
              <a:t>Life-long training </a:t>
            </a:r>
            <a:r>
              <a:rPr lang="fr-BE" sz="2000" b="0" dirty="0" err="1"/>
              <a:t>needs</a:t>
            </a:r>
            <a:r>
              <a:rPr lang="fr-BE" sz="2000" b="0" dirty="0"/>
              <a:t> to </a:t>
            </a:r>
            <a:r>
              <a:rPr lang="fr-BE" sz="2000" b="0" dirty="0" err="1"/>
              <a:t>be</a:t>
            </a:r>
            <a:r>
              <a:rPr lang="fr-BE" sz="2000" b="0" dirty="0"/>
              <a:t> </a:t>
            </a:r>
            <a:r>
              <a:rPr lang="fr-BE" sz="2000" dirty="0" err="1"/>
              <a:t>incentivised</a:t>
            </a:r>
            <a:r>
              <a:rPr lang="fr-BE" sz="2000" b="0" dirty="0"/>
              <a:t>, </a:t>
            </a:r>
            <a:r>
              <a:rPr lang="fr-BE" sz="2000" b="0" dirty="0" err="1"/>
              <a:t>be</a:t>
            </a:r>
            <a:r>
              <a:rPr lang="fr-BE" sz="2000" b="0" dirty="0"/>
              <a:t> </a:t>
            </a:r>
            <a:r>
              <a:rPr lang="fr-BE" sz="2000" dirty="0" err="1"/>
              <a:t>resourced</a:t>
            </a:r>
            <a:r>
              <a:rPr lang="fr-BE" sz="2000" b="0" dirty="0"/>
              <a:t> in a </a:t>
            </a:r>
            <a:r>
              <a:rPr lang="fr-BE" sz="2000" b="0" dirty="0" err="1"/>
              <a:t>sustainable</a:t>
            </a:r>
            <a:r>
              <a:rPr lang="fr-BE" sz="2000" b="0" dirty="0"/>
              <a:t> </a:t>
            </a:r>
            <a:r>
              <a:rPr lang="fr-BE" sz="2000" b="0" dirty="0" err="1"/>
              <a:t>way</a:t>
            </a:r>
            <a:r>
              <a:rPr lang="fr-BE" sz="2000" b="0" dirty="0"/>
              <a:t> </a:t>
            </a:r>
            <a:r>
              <a:rPr lang="fr-BE" sz="2000" dirty="0"/>
              <a:t>and</a:t>
            </a:r>
            <a:r>
              <a:rPr lang="fr-BE" sz="2000" b="0" dirty="0"/>
              <a:t> </a:t>
            </a:r>
            <a:r>
              <a:rPr lang="fr-BE" sz="2000" b="0" dirty="0" err="1"/>
              <a:t>its</a:t>
            </a:r>
            <a:r>
              <a:rPr lang="fr-BE" sz="2000" b="0" dirty="0"/>
              <a:t> impact </a:t>
            </a:r>
            <a:r>
              <a:rPr lang="fr-BE" sz="2000" b="0" dirty="0" err="1"/>
              <a:t>be</a:t>
            </a:r>
            <a:r>
              <a:rPr lang="fr-BE" sz="2000" b="0" dirty="0"/>
              <a:t> </a:t>
            </a:r>
            <a:r>
              <a:rPr lang="fr-BE" sz="2000" dirty="0" err="1"/>
              <a:t>monitored</a:t>
            </a:r>
            <a:endParaRPr lang="fr-BE" sz="2000" dirty="0"/>
          </a:p>
          <a:p>
            <a:pPr>
              <a:spcBef>
                <a:spcPts val="0"/>
              </a:spcBef>
              <a:spcAft>
                <a:spcPts val="600"/>
              </a:spcAft>
              <a:buFont typeface="Courier New" panose="02070309020205020404" pitchFamily="49" charset="0"/>
              <a:buChar char="o"/>
            </a:pPr>
            <a:r>
              <a:rPr lang="fr-BE" sz="2000" b="0" dirty="0"/>
              <a:t>There are </a:t>
            </a:r>
            <a:r>
              <a:rPr lang="fr-BE" sz="2000" b="0" dirty="0" err="1"/>
              <a:t>already</a:t>
            </a:r>
            <a:r>
              <a:rPr lang="fr-BE" sz="2000" b="0" dirty="0"/>
              <a:t> </a:t>
            </a:r>
            <a:r>
              <a:rPr lang="fr-BE" sz="2000" dirty="0"/>
              <a:t>good practices </a:t>
            </a:r>
            <a:r>
              <a:rPr lang="fr-BE" sz="2000" b="0" dirty="0" err="1"/>
              <a:t>that</a:t>
            </a:r>
            <a:r>
              <a:rPr lang="fr-BE" sz="2000" b="0" dirty="0"/>
              <a:t> </a:t>
            </a:r>
            <a:r>
              <a:rPr lang="fr-BE" sz="2000" b="0" dirty="0" err="1"/>
              <a:t>need</a:t>
            </a:r>
            <a:r>
              <a:rPr lang="fr-BE" sz="2000" b="0" dirty="0"/>
              <a:t> to </a:t>
            </a:r>
            <a:r>
              <a:rPr lang="fr-BE" sz="2000" b="0" dirty="0" err="1"/>
              <a:t>be</a:t>
            </a:r>
            <a:r>
              <a:rPr lang="fr-BE" sz="2000" b="0" dirty="0"/>
              <a:t> </a:t>
            </a:r>
            <a:r>
              <a:rPr lang="fr-BE" sz="2000" b="0" dirty="0" err="1"/>
              <a:t>collected</a:t>
            </a:r>
            <a:r>
              <a:rPr lang="fr-BE" sz="2000" b="0" dirty="0"/>
              <a:t> and </a:t>
            </a:r>
            <a:r>
              <a:rPr lang="fr-BE" sz="2000" b="0" dirty="0" err="1"/>
              <a:t>further</a:t>
            </a:r>
            <a:r>
              <a:rPr lang="fr-BE" sz="2000" b="0" dirty="0"/>
              <a:t> </a:t>
            </a:r>
            <a:r>
              <a:rPr lang="fr-BE" sz="2000" b="0" dirty="0" err="1"/>
              <a:t>exploited</a:t>
            </a:r>
            <a:r>
              <a:rPr lang="fr-BE" sz="2000" b="0" dirty="0"/>
              <a:t>. </a:t>
            </a:r>
            <a:endParaRPr lang="fr-BE" sz="1600" b="0" dirty="0">
              <a:solidFill>
                <a:srgbClr val="FF0000"/>
              </a:solidFill>
            </a:endParaRPr>
          </a:p>
          <a:p>
            <a:pPr lvl="1">
              <a:spcBef>
                <a:spcPts val="0"/>
              </a:spcBef>
              <a:spcAft>
                <a:spcPts val="600"/>
              </a:spcAft>
              <a:buFont typeface="Courier New" panose="02070309020205020404" pitchFamily="49" charset="0"/>
              <a:buChar char="o"/>
            </a:pPr>
            <a:endParaRPr lang="fr-BE" sz="1600" b="0" dirty="0">
              <a:solidFill>
                <a:srgbClr val="FF0000"/>
              </a:solidFill>
            </a:endParaRPr>
          </a:p>
          <a:p>
            <a:pPr marL="0" indent="0">
              <a:spcBef>
                <a:spcPts val="600"/>
              </a:spcBef>
              <a:spcAft>
                <a:spcPts val="600"/>
              </a:spcAft>
              <a:buNone/>
            </a:pPr>
            <a:endParaRPr lang="fr-BE" sz="2000" dirty="0"/>
          </a:p>
          <a:p>
            <a:endParaRPr lang="en-GB" dirty="0"/>
          </a:p>
        </p:txBody>
      </p:sp>
    </p:spTree>
    <p:extLst>
      <p:ext uri="{BB962C8B-B14F-4D97-AF65-F5344CB8AC3E}">
        <p14:creationId xmlns:p14="http://schemas.microsoft.com/office/powerpoint/2010/main" val="7996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44010" y="404664"/>
            <a:ext cx="6844414" cy="1060693"/>
          </a:xfrm>
        </p:spPr>
        <p:txBody>
          <a:bodyPr/>
          <a:lstStyle/>
          <a:p>
            <a:pPr algn="ctr"/>
            <a:r>
              <a:rPr lang="en-IE" sz="3200" b="1" cap="none" dirty="0">
                <a:solidFill>
                  <a:srgbClr val="0F5494"/>
                </a:solidFill>
                <a:latin typeface="+mj-lt"/>
              </a:rPr>
              <a:t>European Open Science Cloud</a:t>
            </a:r>
            <a:endParaRPr lang="fr-BE" sz="3200" b="1" dirty="0">
              <a:solidFill>
                <a:srgbClr val="0F5494"/>
              </a:solidFill>
              <a:latin typeface="+mj-lt"/>
            </a:endParaRPr>
          </a:p>
        </p:txBody>
      </p:sp>
      <p:sp>
        <p:nvSpPr>
          <p:cNvPr id="4" name="Text Placeholder 3"/>
          <p:cNvSpPr>
            <a:spLocks noGrp="1"/>
          </p:cNvSpPr>
          <p:nvPr>
            <p:ph type="body" sz="quarter" idx="13"/>
          </p:nvPr>
        </p:nvSpPr>
        <p:spPr>
          <a:xfrm>
            <a:off x="468313" y="1571465"/>
            <a:ext cx="8218487" cy="747307"/>
          </a:xfrm>
        </p:spPr>
        <p:txBody>
          <a:bodyPr/>
          <a:lstStyle/>
          <a:p>
            <a:r>
              <a:rPr lang="en-IE" dirty="0"/>
              <a:t>Enabling the digital transformation of research: data-intensive, collaborative and cross-discipline</a:t>
            </a:r>
            <a:endParaRPr lang="fr-BE" dirty="0"/>
          </a:p>
        </p:txBody>
      </p:sp>
      <p:sp>
        <p:nvSpPr>
          <p:cNvPr id="5" name="Rectangle 4"/>
          <p:cNvSpPr/>
          <p:nvPr/>
        </p:nvSpPr>
        <p:spPr>
          <a:xfrm>
            <a:off x="457200" y="2680930"/>
            <a:ext cx="3466728" cy="3477875"/>
          </a:xfrm>
          <a:prstGeom prst="rect">
            <a:avLst/>
          </a:prstGeom>
        </p:spPr>
        <p:txBody>
          <a:bodyPr wrap="square">
            <a:spAutoFit/>
          </a:bodyPr>
          <a:lstStyle/>
          <a:p>
            <a:pPr marL="3175" marR="0" lvl="0" defTabSz="914400" eaLnBrk="1" fontAlgn="auto" latinLnBrk="0" hangingPunct="1">
              <a:lnSpc>
                <a:spcPct val="100000"/>
              </a:lnSpc>
              <a:spcBef>
                <a:spcPts val="1200"/>
              </a:spcBef>
              <a:spcAft>
                <a:spcPts val="0"/>
              </a:spcAft>
              <a:buClrTx/>
              <a:buSzTx/>
              <a:tabLst/>
              <a:defRPr/>
            </a:pPr>
            <a:r>
              <a:rPr lang="en-GB" sz="2000" b="0" i="1" dirty="0">
                <a:solidFill>
                  <a:srgbClr val="0F5494"/>
                </a:solidFill>
                <a:latin typeface="+mn-lt"/>
              </a:rPr>
              <a:t>EOSC will provide 2 million EU researchers and innovators an environment with services for data management, analysis and re-use across disciplines, increasing the creativity, productivity and reproducibility of research</a:t>
            </a:r>
          </a:p>
        </p:txBody>
      </p:sp>
      <p:pic>
        <p:nvPicPr>
          <p:cNvPr id="7" name="Picture 2" descr="D:\rtd\the Big Web 2018 Lyon\EOS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9638" y="2483300"/>
            <a:ext cx="4323945" cy="356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510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640"/>
            <a:ext cx="8229600" cy="936625"/>
          </a:xfrm>
        </p:spPr>
        <p:txBody>
          <a:bodyPr/>
          <a:lstStyle/>
          <a:p>
            <a:r>
              <a:rPr lang="en-GB" sz="3200" dirty="0"/>
              <a:t>How to move forward together?</a:t>
            </a:r>
            <a:endParaRPr lang="en-GB" dirty="0"/>
          </a:p>
        </p:txBody>
      </p:sp>
      <p:sp>
        <p:nvSpPr>
          <p:cNvPr id="3" name="Content Placeholder 2"/>
          <p:cNvSpPr>
            <a:spLocks noGrp="1"/>
          </p:cNvSpPr>
          <p:nvPr>
            <p:ph idx="1"/>
          </p:nvPr>
        </p:nvSpPr>
        <p:spPr>
          <a:xfrm>
            <a:off x="468313" y="1412776"/>
            <a:ext cx="8507288" cy="4824536"/>
          </a:xfrm>
        </p:spPr>
        <p:txBody>
          <a:bodyPr/>
          <a:lstStyle/>
          <a:p>
            <a:pPr>
              <a:spcBef>
                <a:spcPts val="600"/>
              </a:spcBef>
              <a:spcAft>
                <a:spcPts val="0"/>
              </a:spcAft>
            </a:pPr>
            <a:r>
              <a:rPr lang="en-GB" dirty="0"/>
              <a:t>Fully implementing Open Science practice requires: </a:t>
            </a:r>
          </a:p>
          <a:p>
            <a:pPr lvl="1">
              <a:spcBef>
                <a:spcPts val="600"/>
              </a:spcBef>
              <a:spcAft>
                <a:spcPts val="600"/>
              </a:spcAft>
              <a:buFont typeface="Courier New" panose="02070309020205020404" pitchFamily="49" charset="0"/>
              <a:buChar char="o"/>
            </a:pPr>
            <a:r>
              <a:rPr lang="en-GB" b="0" dirty="0"/>
              <a:t>Engagement of all stakeholders: individual researchers, research performing organisations, funders, policy makers, learned societies, citizens, etc. </a:t>
            </a:r>
          </a:p>
          <a:p>
            <a:pPr lvl="1">
              <a:spcBef>
                <a:spcPts val="600"/>
              </a:spcBef>
              <a:spcAft>
                <a:spcPts val="600"/>
              </a:spcAft>
              <a:buFont typeface="Courier New" panose="02070309020205020404" pitchFamily="49" charset="0"/>
              <a:buChar char="o"/>
            </a:pPr>
            <a:r>
              <a:rPr lang="en-GB" b="0" dirty="0"/>
              <a:t>At all levels: Regional, national, European and international</a:t>
            </a:r>
          </a:p>
          <a:p>
            <a:pPr>
              <a:spcBef>
                <a:spcPts val="1200"/>
              </a:spcBef>
              <a:spcAft>
                <a:spcPts val="0"/>
              </a:spcAft>
            </a:pPr>
            <a:r>
              <a:rPr lang="fr-BE" dirty="0"/>
              <a:t>One </a:t>
            </a:r>
            <a:r>
              <a:rPr lang="fr-BE" dirty="0" err="1"/>
              <a:t>policy</a:t>
            </a:r>
            <a:r>
              <a:rPr lang="fr-BE" dirty="0"/>
              <a:t>, </a:t>
            </a:r>
            <a:r>
              <a:rPr lang="fr-BE" dirty="0" err="1"/>
              <a:t>three</a:t>
            </a:r>
            <a:r>
              <a:rPr lang="fr-BE" dirty="0"/>
              <a:t> sets of </a:t>
            </a:r>
            <a:r>
              <a:rPr lang="fr-BE" dirty="0" err="1"/>
              <a:t>complementary</a:t>
            </a:r>
            <a:r>
              <a:rPr lang="fr-BE" dirty="0"/>
              <a:t> actions:</a:t>
            </a:r>
          </a:p>
          <a:p>
            <a:pPr lvl="1">
              <a:spcBef>
                <a:spcPts val="600"/>
              </a:spcBef>
              <a:spcAft>
                <a:spcPts val="0"/>
              </a:spcAft>
              <a:buFont typeface="Courier New" panose="02070309020205020404" pitchFamily="49" charset="0"/>
              <a:buChar char="o"/>
            </a:pPr>
            <a:r>
              <a:rPr lang="en-GB" b="0" dirty="0"/>
              <a:t>Develop the necessary </a:t>
            </a:r>
            <a:r>
              <a:rPr lang="en-GB" dirty="0"/>
              <a:t>infrastructures</a:t>
            </a:r>
            <a:r>
              <a:rPr lang="en-GB" b="0" dirty="0"/>
              <a:t> and services</a:t>
            </a:r>
          </a:p>
          <a:p>
            <a:pPr lvl="1">
              <a:spcBef>
                <a:spcPts val="600"/>
              </a:spcBef>
              <a:spcAft>
                <a:spcPts val="0"/>
              </a:spcAft>
              <a:buFont typeface="Courier New" panose="02070309020205020404" pitchFamily="49" charset="0"/>
              <a:buChar char="o"/>
            </a:pPr>
            <a:r>
              <a:rPr lang="en-GB" b="0" dirty="0"/>
              <a:t>Induce and support coordinated</a:t>
            </a:r>
            <a:r>
              <a:rPr lang="en-GB" dirty="0"/>
              <a:t> system changes</a:t>
            </a:r>
          </a:p>
          <a:p>
            <a:pPr lvl="1">
              <a:spcBef>
                <a:spcPts val="600"/>
              </a:spcBef>
              <a:spcAft>
                <a:spcPts val="600"/>
              </a:spcAft>
              <a:buFont typeface="Courier New" panose="02070309020205020404" pitchFamily="49" charset="0"/>
              <a:buChar char="o"/>
            </a:pPr>
            <a:r>
              <a:rPr lang="fr-BE" dirty="0" err="1"/>
              <a:t>Walk</a:t>
            </a:r>
            <a:r>
              <a:rPr lang="fr-BE" dirty="0"/>
              <a:t> the talk </a:t>
            </a:r>
            <a:r>
              <a:rPr lang="fr-BE" b="0" dirty="0"/>
              <a:t>in </a:t>
            </a:r>
            <a:r>
              <a:rPr lang="fr-BE" b="0" dirty="0" err="1"/>
              <a:t>European</a:t>
            </a:r>
            <a:r>
              <a:rPr lang="fr-BE" b="0" dirty="0"/>
              <a:t> R&amp;I programmes</a:t>
            </a:r>
          </a:p>
          <a:p>
            <a:pPr>
              <a:spcBef>
                <a:spcPts val="600"/>
              </a:spcBef>
              <a:spcAft>
                <a:spcPts val="600"/>
              </a:spcAft>
            </a:pPr>
            <a:endParaRPr lang="fr-BE" dirty="0"/>
          </a:p>
          <a:p>
            <a:endParaRPr lang="en-GB" sz="2800" dirty="0"/>
          </a:p>
        </p:txBody>
      </p:sp>
    </p:spTree>
    <p:extLst>
      <p:ext uri="{BB962C8B-B14F-4D97-AF65-F5344CB8AC3E}">
        <p14:creationId xmlns:p14="http://schemas.microsoft.com/office/powerpoint/2010/main" val="168271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127"/>
            <a:ext cx="9073008" cy="936625"/>
          </a:xfrm>
        </p:spPr>
        <p:txBody>
          <a:bodyPr/>
          <a:lstStyle/>
          <a:p>
            <a:r>
              <a:rPr lang="en-US" dirty="0"/>
              <a:t>Potential actions for system changes (1)</a:t>
            </a:r>
            <a:endParaRPr lang="en-GB" dirty="0"/>
          </a:p>
        </p:txBody>
      </p:sp>
      <p:sp>
        <p:nvSpPr>
          <p:cNvPr id="3" name="Content Placeholder 2"/>
          <p:cNvSpPr>
            <a:spLocks noGrp="1"/>
          </p:cNvSpPr>
          <p:nvPr>
            <p:ph idx="1"/>
          </p:nvPr>
        </p:nvSpPr>
        <p:spPr>
          <a:xfrm>
            <a:off x="323528" y="1212126"/>
            <a:ext cx="8496944" cy="5385225"/>
          </a:xfrm>
        </p:spPr>
        <p:txBody>
          <a:bodyPr/>
          <a:lstStyle/>
          <a:p>
            <a:pPr>
              <a:spcBef>
                <a:spcPts val="600"/>
              </a:spcBef>
              <a:spcAft>
                <a:spcPts val="600"/>
              </a:spcAft>
            </a:pPr>
            <a:r>
              <a:rPr lang="en-US" sz="2000" dirty="0"/>
              <a:t>“</a:t>
            </a:r>
            <a:r>
              <a:rPr lang="en-US" sz="2000" b="1" dirty="0"/>
              <a:t>Open Science coordinators</a:t>
            </a:r>
            <a:r>
              <a:rPr lang="en-US" sz="2000" dirty="0"/>
              <a:t>” at national level, and “</a:t>
            </a:r>
            <a:r>
              <a:rPr lang="en-US" sz="2000" b="1" dirty="0"/>
              <a:t>Open Science officers</a:t>
            </a:r>
            <a:r>
              <a:rPr lang="en-US" sz="2000" dirty="0"/>
              <a:t>” at institutional level, would facilitate Open Science policy coherence and implementation, and learning from good practice</a:t>
            </a:r>
          </a:p>
          <a:p>
            <a:pPr>
              <a:spcBef>
                <a:spcPts val="600"/>
              </a:spcBef>
              <a:spcAft>
                <a:spcPts val="600"/>
              </a:spcAft>
            </a:pPr>
            <a:r>
              <a:rPr lang="en-US" sz="2000" dirty="0"/>
              <a:t>Monitor the implementation of the Commission </a:t>
            </a:r>
            <a:r>
              <a:rPr lang="en-US" sz="2000" b="1" dirty="0"/>
              <a:t>recommendations on access to and preservation of scientific information</a:t>
            </a:r>
            <a:r>
              <a:rPr lang="en-US" sz="2000" dirty="0"/>
              <a:t>, with the National Points of Reference, and incentivize good practice</a:t>
            </a:r>
          </a:p>
          <a:p>
            <a:pPr>
              <a:spcBef>
                <a:spcPts val="600"/>
              </a:spcBef>
              <a:spcAft>
                <a:spcPts val="600"/>
              </a:spcAft>
            </a:pPr>
            <a:r>
              <a:rPr lang="en-US" sz="2000" dirty="0"/>
              <a:t>Support the further development of </a:t>
            </a:r>
            <a:r>
              <a:rPr lang="en-US" sz="2000" b="1" dirty="0"/>
              <a:t>infrastructures</a:t>
            </a:r>
            <a:r>
              <a:rPr lang="en-US" sz="2000" dirty="0"/>
              <a:t> for Open Science, including EOSC</a:t>
            </a:r>
          </a:p>
          <a:p>
            <a:pPr>
              <a:spcBef>
                <a:spcPts val="600"/>
              </a:spcBef>
              <a:spcAft>
                <a:spcPts val="600"/>
              </a:spcAft>
            </a:pPr>
            <a:r>
              <a:rPr lang="en-GB" sz="2000" dirty="0"/>
              <a:t>Open Science in a </a:t>
            </a:r>
            <a:r>
              <a:rPr lang="en-GB" sz="2000" b="1" dirty="0"/>
              <a:t>revitalised European Research Area </a:t>
            </a:r>
            <a:r>
              <a:rPr lang="en-GB" sz="2000" dirty="0"/>
              <a:t>(ERA), in synergy with </a:t>
            </a:r>
            <a:r>
              <a:rPr lang="en-US" sz="2000" dirty="0"/>
              <a:t>the European Higher Education Area (EHEA)</a:t>
            </a:r>
          </a:p>
          <a:p>
            <a:pPr>
              <a:spcBef>
                <a:spcPts val="600"/>
              </a:spcBef>
              <a:spcAft>
                <a:spcPts val="600"/>
              </a:spcAft>
            </a:pPr>
            <a:r>
              <a:rPr lang="en-GB" sz="2000" dirty="0"/>
              <a:t>Recognition of </a:t>
            </a:r>
            <a:r>
              <a:rPr lang="en-US" sz="2000" dirty="0"/>
              <a:t>Open Science in </a:t>
            </a:r>
            <a:r>
              <a:rPr lang="en-GB" sz="2000" b="1" dirty="0"/>
              <a:t>regional R&amp;I Smart Specialisation Strategies</a:t>
            </a:r>
            <a:r>
              <a:rPr lang="en-GB" sz="2000" dirty="0"/>
              <a:t> (RIS3s)</a:t>
            </a:r>
            <a:r>
              <a:rPr lang="en-US" dirty="0">
                <a:solidFill>
                  <a:srgbClr val="FF0000"/>
                </a:solidFill>
              </a:rPr>
              <a:t> </a:t>
            </a:r>
            <a:endParaRPr lang="en-US" dirty="0"/>
          </a:p>
        </p:txBody>
      </p:sp>
    </p:spTree>
    <p:extLst>
      <p:ext uri="{BB962C8B-B14F-4D97-AF65-F5344CB8AC3E}">
        <p14:creationId xmlns:p14="http://schemas.microsoft.com/office/powerpoint/2010/main" val="345093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424936" cy="5262588"/>
          </a:xfrm>
        </p:spPr>
        <p:txBody>
          <a:bodyPr/>
          <a:lstStyle/>
          <a:p>
            <a:pPr marL="342900" lvl="1" indent="-342900">
              <a:spcBef>
                <a:spcPts val="600"/>
              </a:spcBef>
              <a:spcAft>
                <a:spcPts val="600"/>
              </a:spcAft>
              <a:buFont typeface="Arial" pitchFamily="34" charset="0"/>
              <a:buChar char="•"/>
            </a:pPr>
            <a:r>
              <a:rPr lang="en-US" b="0" i="1" dirty="0"/>
              <a:t>Support institutions including Universities and their alliances on the </a:t>
            </a:r>
            <a:r>
              <a:rPr lang="en-US" i="1" dirty="0" err="1"/>
              <a:t>modernisation</a:t>
            </a:r>
            <a:r>
              <a:rPr lang="en-US" i="1" dirty="0"/>
              <a:t> of research and researchers’ assessment,</a:t>
            </a:r>
            <a:r>
              <a:rPr lang="en-US" b="0" i="1" dirty="0"/>
              <a:t> including by identifying, assessing and piloting the validity of metrics and quantitative/qualitative indicators</a:t>
            </a:r>
          </a:p>
          <a:p>
            <a:pPr marL="342900" lvl="1" indent="-342900">
              <a:spcBef>
                <a:spcPts val="600"/>
              </a:spcBef>
              <a:spcAft>
                <a:spcPts val="600"/>
              </a:spcAft>
              <a:buFont typeface="Arial" pitchFamily="34" charset="0"/>
              <a:buChar char="•"/>
            </a:pPr>
            <a:r>
              <a:rPr lang="en-US" b="0" i="1" dirty="0"/>
              <a:t>Support policies and conditions (e.g. infrastructures) that enable </a:t>
            </a:r>
            <a:r>
              <a:rPr lang="en-US" i="1" dirty="0"/>
              <a:t>open access </a:t>
            </a:r>
            <a:r>
              <a:rPr lang="en-US" b="0" i="1" dirty="0"/>
              <a:t>as the default way of disseminating research (publications, data and other contributions)</a:t>
            </a:r>
            <a:endParaRPr lang="en-GB" b="0" i="1" dirty="0"/>
          </a:p>
          <a:p>
            <a:pPr marL="342900" lvl="1" indent="-342900">
              <a:spcBef>
                <a:spcPts val="600"/>
              </a:spcBef>
              <a:spcAft>
                <a:spcPts val="600"/>
              </a:spcAft>
              <a:buFont typeface="Arial" pitchFamily="34" charset="0"/>
              <a:buChar char="•"/>
            </a:pPr>
            <a:r>
              <a:rPr lang="en-US" b="0" i="1" dirty="0"/>
              <a:t>Develop a strong narrative for the role of </a:t>
            </a:r>
            <a:r>
              <a:rPr lang="en-US" i="1" dirty="0"/>
              <a:t>Science in Society </a:t>
            </a:r>
            <a:r>
              <a:rPr lang="en-US" b="0" i="1" dirty="0"/>
              <a:t>and promote specific</a:t>
            </a:r>
            <a:r>
              <a:rPr lang="en-US" i="1" dirty="0"/>
              <a:t> </a:t>
            </a:r>
            <a:r>
              <a:rPr lang="en-US" b="0" i="1" dirty="0"/>
              <a:t>actions, e.g. in science communication, science skills, rewarding engagement with citizens, research assessment pilots, promoting reproducibility, etc.</a:t>
            </a:r>
          </a:p>
          <a:p>
            <a:pPr marL="342900" lvl="1" indent="-342900">
              <a:spcBef>
                <a:spcPts val="600"/>
              </a:spcBef>
              <a:spcAft>
                <a:spcPts val="600"/>
              </a:spcAft>
              <a:buFont typeface="Arial" pitchFamily="34" charset="0"/>
              <a:buChar char="•"/>
            </a:pPr>
            <a:r>
              <a:rPr lang="en-GB" b="0" i="1" dirty="0"/>
              <a:t>Mainstream OS practices in </a:t>
            </a:r>
            <a:r>
              <a:rPr lang="en-GB" i="1" dirty="0"/>
              <a:t>thematic areas</a:t>
            </a:r>
            <a:r>
              <a:rPr lang="en-GB" b="0" i="1" dirty="0"/>
              <a:t>, e.g. FAIR data projects in specific domains</a:t>
            </a:r>
          </a:p>
          <a:p>
            <a:pPr marL="342900" lvl="1" indent="-342900">
              <a:spcBef>
                <a:spcPts val="600"/>
              </a:spcBef>
              <a:spcAft>
                <a:spcPts val="600"/>
              </a:spcAft>
              <a:buFont typeface="Arial" pitchFamily="34" charset="0"/>
              <a:buChar char="•"/>
            </a:pPr>
            <a:endParaRPr lang="en-GB" sz="2400" b="0" i="1" dirty="0"/>
          </a:p>
        </p:txBody>
      </p:sp>
      <p:sp>
        <p:nvSpPr>
          <p:cNvPr id="5" name="Title 1"/>
          <p:cNvSpPr>
            <a:spLocks noGrp="1"/>
          </p:cNvSpPr>
          <p:nvPr>
            <p:ph type="title"/>
          </p:nvPr>
        </p:nvSpPr>
        <p:spPr>
          <a:xfrm>
            <a:off x="179512" y="260127"/>
            <a:ext cx="9145016" cy="936625"/>
          </a:xfrm>
        </p:spPr>
        <p:txBody>
          <a:bodyPr/>
          <a:lstStyle/>
          <a:p>
            <a:r>
              <a:rPr lang="en-US" dirty="0"/>
              <a:t>Potential actions for system changes (2)</a:t>
            </a:r>
            <a:endParaRPr lang="en-GB" dirty="0"/>
          </a:p>
        </p:txBody>
      </p:sp>
    </p:spTree>
    <p:extLst>
      <p:ext uri="{BB962C8B-B14F-4D97-AF65-F5344CB8AC3E}">
        <p14:creationId xmlns:p14="http://schemas.microsoft.com/office/powerpoint/2010/main" val="1141322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640"/>
            <a:ext cx="8229600" cy="936625"/>
          </a:xfrm>
        </p:spPr>
        <p:txBody>
          <a:bodyPr/>
          <a:lstStyle/>
          <a:p>
            <a:r>
              <a:rPr lang="en-US" sz="3200" dirty="0"/>
              <a:t>Leading by example in HE: Open Science as a </a:t>
            </a:r>
            <a:r>
              <a:rPr lang="en-US" sz="3200" i="1" dirty="0"/>
              <a:t>modus operandi</a:t>
            </a:r>
            <a:endParaRPr lang="en-GB" sz="3200" i="1" dirty="0"/>
          </a:p>
        </p:txBody>
      </p:sp>
      <p:sp>
        <p:nvSpPr>
          <p:cNvPr id="3" name="Content Placeholder 2"/>
          <p:cNvSpPr>
            <a:spLocks noGrp="1"/>
          </p:cNvSpPr>
          <p:nvPr>
            <p:ph idx="1"/>
          </p:nvPr>
        </p:nvSpPr>
        <p:spPr>
          <a:xfrm>
            <a:off x="539552" y="1340768"/>
            <a:ext cx="8168705" cy="5256584"/>
          </a:xfrm>
        </p:spPr>
        <p:txBody>
          <a:bodyPr/>
          <a:lstStyle/>
          <a:p>
            <a:pPr marL="355600">
              <a:spcBef>
                <a:spcPts val="0"/>
              </a:spcBef>
              <a:spcAft>
                <a:spcPts val="900"/>
              </a:spcAft>
            </a:pPr>
            <a:r>
              <a:rPr lang="en-US" sz="1900" dirty="0"/>
              <a:t>Reinforce the mandate for open access to publications and data (also through the Open Research Europe publishing platform)</a:t>
            </a:r>
          </a:p>
          <a:p>
            <a:pPr marL="355600">
              <a:spcBef>
                <a:spcPts val="0"/>
              </a:spcBef>
              <a:spcAft>
                <a:spcPts val="900"/>
              </a:spcAft>
            </a:pPr>
            <a:r>
              <a:rPr lang="en-US" sz="1900" dirty="0"/>
              <a:t>Mandate research data management in line with FAIR data principles, and promote long-term preservation</a:t>
            </a:r>
          </a:p>
          <a:p>
            <a:pPr marL="355600">
              <a:spcBef>
                <a:spcPts val="0"/>
              </a:spcBef>
              <a:spcAft>
                <a:spcPts val="900"/>
              </a:spcAft>
            </a:pPr>
            <a:r>
              <a:rPr lang="en-US" sz="1900" dirty="0"/>
              <a:t>Develop the underpinning European Research Infrastructures and EOSC</a:t>
            </a:r>
          </a:p>
          <a:p>
            <a:pPr marL="355600">
              <a:spcBef>
                <a:spcPts val="0"/>
              </a:spcBef>
              <a:spcAft>
                <a:spcPts val="900"/>
              </a:spcAft>
            </a:pPr>
            <a:r>
              <a:rPr lang="en-US" sz="1900" dirty="0"/>
              <a:t>Encourage transdisciplinary and inter-sectoral approaches that include civil society </a:t>
            </a:r>
            <a:r>
              <a:rPr lang="en-US" sz="1900" dirty="0" err="1"/>
              <a:t>organisations</a:t>
            </a:r>
            <a:r>
              <a:rPr lang="en-US" sz="1900" dirty="0"/>
              <a:t>, citizens and end-users </a:t>
            </a:r>
          </a:p>
          <a:p>
            <a:pPr marL="355600">
              <a:spcBef>
                <a:spcPts val="0"/>
              </a:spcBef>
              <a:spcAft>
                <a:spcPts val="900"/>
              </a:spcAft>
            </a:pPr>
            <a:r>
              <a:rPr lang="en-US" sz="1900" dirty="0"/>
              <a:t>Mainstream citizen science and user-led innovation across the </a:t>
            </a:r>
            <a:r>
              <a:rPr lang="en-US" sz="1900" dirty="0" err="1"/>
              <a:t>programme</a:t>
            </a:r>
            <a:endParaRPr lang="en-US" sz="1900" dirty="0"/>
          </a:p>
          <a:p>
            <a:pPr marL="355600">
              <a:spcBef>
                <a:spcPts val="0"/>
              </a:spcBef>
              <a:spcAft>
                <a:spcPts val="900"/>
              </a:spcAft>
            </a:pPr>
            <a:r>
              <a:rPr lang="en-US" sz="1900" dirty="0"/>
              <a:t>Promote innovative and effective two-way science communication</a:t>
            </a:r>
            <a:endParaRPr lang="en-US" sz="1000" dirty="0"/>
          </a:p>
          <a:p>
            <a:pPr marL="0" indent="0">
              <a:spcBef>
                <a:spcPts val="0"/>
              </a:spcBef>
              <a:spcAft>
                <a:spcPts val="600"/>
              </a:spcAft>
              <a:buNone/>
            </a:pPr>
            <a:r>
              <a:rPr lang="en-US" sz="1900" dirty="0"/>
              <a:t>Through Model Grant Agreement, evaluation of proposals, funding of infrastructure, broad notion of integrity, project reviews, …</a:t>
            </a:r>
          </a:p>
          <a:p>
            <a:pPr>
              <a:spcBef>
                <a:spcPts val="1200"/>
              </a:spcBef>
              <a:spcAft>
                <a:spcPts val="600"/>
              </a:spcAft>
            </a:pPr>
            <a:endParaRPr lang="en-US" sz="2000" dirty="0"/>
          </a:p>
        </p:txBody>
      </p:sp>
    </p:spTree>
    <p:extLst>
      <p:ext uri="{BB962C8B-B14F-4D97-AF65-F5344CB8AC3E}">
        <p14:creationId xmlns:p14="http://schemas.microsoft.com/office/powerpoint/2010/main" val="175169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71276"/>
            <a:ext cx="8229600" cy="936625"/>
          </a:xfrm>
        </p:spPr>
        <p:txBody>
          <a:bodyPr/>
          <a:lstStyle/>
          <a:p>
            <a:r>
              <a:rPr lang="en-GB" sz="3200" dirty="0"/>
              <a:t>Why do we need </a:t>
            </a:r>
            <a:r>
              <a:rPr lang="en-US" sz="3200" dirty="0"/>
              <a:t>Open Science?</a:t>
            </a:r>
            <a:endParaRPr lang="en-GB" sz="3200" dirty="0"/>
          </a:p>
        </p:txBody>
      </p:sp>
      <p:sp>
        <p:nvSpPr>
          <p:cNvPr id="3" name="Content Placeholder 2"/>
          <p:cNvSpPr>
            <a:spLocks noGrp="1"/>
          </p:cNvSpPr>
          <p:nvPr>
            <p:ph idx="1"/>
          </p:nvPr>
        </p:nvSpPr>
        <p:spPr>
          <a:xfrm>
            <a:off x="457199" y="1667420"/>
            <a:ext cx="8240713" cy="4641900"/>
          </a:xfrm>
        </p:spPr>
        <p:txBody>
          <a:bodyPr/>
          <a:lstStyle/>
          <a:p>
            <a:pPr>
              <a:spcBef>
                <a:spcPts val="600"/>
              </a:spcBef>
              <a:spcAft>
                <a:spcPts val="600"/>
              </a:spcAft>
            </a:pPr>
            <a:r>
              <a:rPr lang="en-US" dirty="0"/>
              <a:t>Open Science means sharing knowledge and tools as early as possible, not only between researchers and between disciplines, but also with society at large. </a:t>
            </a:r>
          </a:p>
          <a:p>
            <a:pPr>
              <a:spcBef>
                <a:spcPts val="600"/>
              </a:spcBef>
              <a:spcAft>
                <a:spcPts val="600"/>
              </a:spcAft>
            </a:pPr>
            <a:r>
              <a:rPr lang="en-US" dirty="0"/>
              <a:t>Open Science has the potential to increase:</a:t>
            </a:r>
          </a:p>
          <a:p>
            <a:pPr lvl="1">
              <a:spcBef>
                <a:spcPts val="600"/>
              </a:spcBef>
              <a:spcAft>
                <a:spcPts val="600"/>
              </a:spcAft>
            </a:pPr>
            <a:r>
              <a:rPr lang="en-US" sz="1800" dirty="0"/>
              <a:t>Quality</a:t>
            </a:r>
            <a:r>
              <a:rPr lang="en-US" sz="1800" b="0" dirty="0"/>
              <a:t> and </a:t>
            </a:r>
            <a:r>
              <a:rPr lang="en-US" sz="1800" dirty="0"/>
              <a:t>efficiency</a:t>
            </a:r>
            <a:r>
              <a:rPr lang="en-US" sz="1800" b="0" dirty="0"/>
              <a:t> of R&amp;I, if all the produced results are shared, made reusable, and if their reproducibility is improved;</a:t>
            </a:r>
          </a:p>
          <a:p>
            <a:pPr lvl="1">
              <a:spcBef>
                <a:spcPts val="600"/>
              </a:spcBef>
              <a:spcAft>
                <a:spcPts val="600"/>
              </a:spcAft>
            </a:pPr>
            <a:r>
              <a:rPr lang="en-US" sz="1800" dirty="0"/>
              <a:t>Creativity</a:t>
            </a:r>
            <a:r>
              <a:rPr lang="en-US" sz="1800" b="0" dirty="0"/>
              <a:t>, through collective intelligence and cross-disciplinary research that does not require laborious data wrangling;</a:t>
            </a:r>
          </a:p>
          <a:p>
            <a:pPr lvl="1">
              <a:spcBef>
                <a:spcPts val="600"/>
              </a:spcBef>
              <a:spcAft>
                <a:spcPts val="600"/>
              </a:spcAft>
            </a:pPr>
            <a:r>
              <a:rPr lang="en-US" sz="1800" dirty="0"/>
              <a:t>Trust </a:t>
            </a:r>
            <a:r>
              <a:rPr lang="en-US" sz="1800" b="0" dirty="0"/>
              <a:t>in the science system, engaging both researchers and citizens.</a:t>
            </a:r>
          </a:p>
        </p:txBody>
      </p:sp>
    </p:spTree>
    <p:extLst>
      <p:ext uri="{BB962C8B-B14F-4D97-AF65-F5344CB8AC3E}">
        <p14:creationId xmlns:p14="http://schemas.microsoft.com/office/powerpoint/2010/main" val="2777768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16" y="188119"/>
            <a:ext cx="8675688" cy="936625"/>
          </a:xfrm>
        </p:spPr>
        <p:txBody>
          <a:bodyPr/>
          <a:lstStyle/>
          <a:p>
            <a:r>
              <a:rPr lang="en-US" sz="3200" dirty="0"/>
              <a:t>T</a:t>
            </a:r>
            <a:r>
              <a:rPr lang="en-GB" sz="3200" dirty="0"/>
              <a:t>he example of Health R&amp;I</a:t>
            </a:r>
          </a:p>
        </p:txBody>
      </p:sp>
      <p:sp>
        <p:nvSpPr>
          <p:cNvPr id="3" name="Content Placeholder 2"/>
          <p:cNvSpPr>
            <a:spLocks noGrp="1"/>
          </p:cNvSpPr>
          <p:nvPr>
            <p:ph idx="1"/>
          </p:nvPr>
        </p:nvSpPr>
        <p:spPr>
          <a:xfrm>
            <a:off x="539552" y="1268760"/>
            <a:ext cx="8424936" cy="1080120"/>
          </a:xfrm>
        </p:spPr>
        <p:txBody>
          <a:bodyPr/>
          <a:lstStyle/>
          <a:p>
            <a:pPr>
              <a:spcBef>
                <a:spcPts val="0"/>
              </a:spcBef>
              <a:spcAft>
                <a:spcPts val="600"/>
              </a:spcAft>
            </a:pPr>
            <a:r>
              <a:rPr lang="en-US" sz="1600" dirty="0"/>
              <a:t>Close to €300 billion/year for Health R&amp;I (worldwide)</a:t>
            </a:r>
          </a:p>
          <a:p>
            <a:pPr>
              <a:spcBef>
                <a:spcPts val="0"/>
              </a:spcBef>
              <a:spcAft>
                <a:spcPts val="600"/>
              </a:spcAft>
            </a:pPr>
            <a:r>
              <a:rPr lang="en-US" sz="1600" dirty="0"/>
              <a:t>A large share of the research investment may be wasted: potentially as much as 85%, according to Chalmers &amp; </a:t>
            </a:r>
            <a:r>
              <a:rPr lang="en-US" sz="1600" dirty="0" err="1"/>
              <a:t>Glasziou</a:t>
            </a:r>
            <a:r>
              <a:rPr lang="en-US" sz="1600" dirty="0"/>
              <a:t> 2009, Lancet; Macleod 2014, Lancet</a:t>
            </a:r>
            <a:endParaRPr lang="en-US" sz="1600" b="0" i="1" dirty="0"/>
          </a:p>
        </p:txBody>
      </p:sp>
      <p:sp>
        <p:nvSpPr>
          <p:cNvPr id="6" name="Circular Arrow 5"/>
          <p:cNvSpPr/>
          <p:nvPr/>
        </p:nvSpPr>
        <p:spPr>
          <a:xfrm rot="16200000">
            <a:off x="3599892" y="3825044"/>
            <a:ext cx="1584176" cy="1656184"/>
          </a:xfrm>
          <a:prstGeom prst="circularArrow">
            <a:avLst>
              <a:gd name="adj1" fmla="val 6213"/>
              <a:gd name="adj2" fmla="val 1142319"/>
              <a:gd name="adj3" fmla="val 20457680"/>
              <a:gd name="adj4" fmla="val 44245"/>
              <a:gd name="adj5" fmla="val 8079"/>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solidFill>
                <a:schemeClr val="tx1"/>
              </a:solidFill>
            </a:endParaRPr>
          </a:p>
        </p:txBody>
      </p:sp>
      <p:sp>
        <p:nvSpPr>
          <p:cNvPr id="7" name="Content Placeholder 2"/>
          <p:cNvSpPr txBox="1">
            <a:spLocks/>
          </p:cNvSpPr>
          <p:nvPr/>
        </p:nvSpPr>
        <p:spPr bwMode="auto">
          <a:xfrm>
            <a:off x="4500760" y="2708920"/>
            <a:ext cx="4175696" cy="1080120"/>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lvl="1" indent="0">
              <a:spcBef>
                <a:spcPts val="0"/>
              </a:spcBef>
              <a:spcAft>
                <a:spcPts val="0"/>
              </a:spcAft>
              <a:buNone/>
            </a:pPr>
            <a:r>
              <a:rPr lang="en-US" sz="1600" i="1" kern="0" dirty="0"/>
              <a:t>Scientific question not pertinent</a:t>
            </a:r>
            <a:r>
              <a:rPr lang="en-US" sz="1600" b="0" i="1" kern="0" dirty="0"/>
              <a:t> </a:t>
            </a:r>
          </a:p>
          <a:p>
            <a:pPr marL="0" lvl="1" indent="0">
              <a:spcBef>
                <a:spcPts val="0"/>
              </a:spcBef>
              <a:spcAft>
                <a:spcPts val="0"/>
              </a:spcAft>
              <a:buNone/>
            </a:pPr>
            <a:r>
              <a:rPr lang="en-US" sz="1600" b="0" i="1" kern="0" dirty="0"/>
              <a:t>- Not relevant to clinicians, </a:t>
            </a:r>
            <a:r>
              <a:rPr lang="en-US" sz="1600" b="0" i="1" kern="0" dirty="0" err="1"/>
              <a:t>carers</a:t>
            </a:r>
            <a:r>
              <a:rPr lang="en-US" sz="1600" b="0" i="1" kern="0" dirty="0"/>
              <a:t> and patients; Lack of awareness of already existing evidences; etc.</a:t>
            </a:r>
          </a:p>
        </p:txBody>
      </p:sp>
      <p:sp>
        <p:nvSpPr>
          <p:cNvPr id="8" name="Content Placeholder 2"/>
          <p:cNvSpPr txBox="1">
            <a:spLocks/>
          </p:cNvSpPr>
          <p:nvPr/>
        </p:nvSpPr>
        <p:spPr bwMode="auto">
          <a:xfrm>
            <a:off x="5220840" y="4077071"/>
            <a:ext cx="3815656" cy="1296145"/>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lvl="1" indent="0">
              <a:spcBef>
                <a:spcPts val="0"/>
              </a:spcBef>
              <a:spcAft>
                <a:spcPts val="600"/>
              </a:spcAft>
              <a:buNone/>
            </a:pPr>
            <a:r>
              <a:rPr lang="en-US" sz="1600" i="1" kern="0" dirty="0"/>
              <a:t>Poor study design, conduct and analysis</a:t>
            </a:r>
            <a:r>
              <a:rPr lang="en-US" sz="1600" b="0" i="1" kern="0" dirty="0"/>
              <a:t> - Low statistical power; Not replicated enough; Not enough collaborative efforts; Poor training and mentoring of researchers; etc.</a:t>
            </a:r>
          </a:p>
        </p:txBody>
      </p:sp>
      <p:sp>
        <p:nvSpPr>
          <p:cNvPr id="9" name="Content Placeholder 2"/>
          <p:cNvSpPr txBox="1">
            <a:spLocks/>
          </p:cNvSpPr>
          <p:nvPr/>
        </p:nvSpPr>
        <p:spPr bwMode="auto">
          <a:xfrm>
            <a:off x="2555776" y="5561450"/>
            <a:ext cx="3947997" cy="1035902"/>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lvl="1" indent="0">
              <a:spcBef>
                <a:spcPts val="0"/>
              </a:spcBef>
              <a:spcAft>
                <a:spcPts val="0"/>
              </a:spcAft>
              <a:buNone/>
            </a:pPr>
            <a:r>
              <a:rPr lang="en-US" sz="1600" i="1" kern="0" dirty="0"/>
              <a:t>Results not fully accessible</a:t>
            </a:r>
            <a:r>
              <a:rPr lang="en-US" sz="1600" b="0" i="1" kern="0" dirty="0"/>
              <a:t> </a:t>
            </a:r>
          </a:p>
          <a:p>
            <a:pPr marL="0" lvl="1" indent="0">
              <a:spcBef>
                <a:spcPts val="0"/>
              </a:spcBef>
              <a:spcAft>
                <a:spcPts val="0"/>
              </a:spcAft>
              <a:buNone/>
            </a:pPr>
            <a:r>
              <a:rPr lang="en-US" sz="1600" b="0" i="1" kern="0" dirty="0"/>
              <a:t>- “Disappointing” results less likely to be promptly published (or at all); Trials not registered; etc.</a:t>
            </a:r>
          </a:p>
        </p:txBody>
      </p:sp>
      <p:sp>
        <p:nvSpPr>
          <p:cNvPr id="10" name="Content Placeholder 2"/>
          <p:cNvSpPr txBox="1">
            <a:spLocks/>
          </p:cNvSpPr>
          <p:nvPr/>
        </p:nvSpPr>
        <p:spPr bwMode="auto">
          <a:xfrm>
            <a:off x="107504" y="4077072"/>
            <a:ext cx="3384376" cy="1298143"/>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lvl="1" indent="0" algn="r">
              <a:spcBef>
                <a:spcPts val="0"/>
              </a:spcBef>
              <a:spcAft>
                <a:spcPts val="600"/>
              </a:spcAft>
              <a:buNone/>
            </a:pPr>
            <a:r>
              <a:rPr lang="en-US" sz="1600" i="1" kern="0" dirty="0"/>
              <a:t>Biased reporting of results </a:t>
            </a:r>
            <a:r>
              <a:rPr lang="en-US" sz="1600" b="0" i="1" kern="0" dirty="0"/>
              <a:t>- Selective reporting; Data reported not made comparable with other studies; Conflicts of interest; Fraud; etc.</a:t>
            </a:r>
          </a:p>
        </p:txBody>
      </p:sp>
      <p:sp>
        <p:nvSpPr>
          <p:cNvPr id="11" name="Content Placeholder 2"/>
          <p:cNvSpPr txBox="1">
            <a:spLocks/>
          </p:cNvSpPr>
          <p:nvPr/>
        </p:nvSpPr>
        <p:spPr bwMode="auto">
          <a:xfrm>
            <a:off x="247098" y="2708920"/>
            <a:ext cx="3820846" cy="1081120"/>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lvl="1" indent="0" algn="r">
              <a:spcBef>
                <a:spcPts val="0"/>
              </a:spcBef>
              <a:spcAft>
                <a:spcPts val="0"/>
              </a:spcAft>
              <a:buNone/>
            </a:pPr>
            <a:r>
              <a:rPr lang="en-US" sz="1600" i="1" kern="0" dirty="0"/>
              <a:t>Unusable research reports</a:t>
            </a:r>
            <a:r>
              <a:rPr lang="en-US" sz="1600" b="0" i="1" kern="0" dirty="0"/>
              <a:t> </a:t>
            </a:r>
          </a:p>
          <a:p>
            <a:pPr marL="0" lvl="1" indent="0" algn="r">
              <a:spcBef>
                <a:spcPts val="0"/>
              </a:spcBef>
              <a:spcAft>
                <a:spcPts val="0"/>
              </a:spcAft>
              <a:buNone/>
            </a:pPr>
            <a:r>
              <a:rPr lang="en-US" sz="1600" b="0" i="1" kern="0" dirty="0"/>
              <a:t>- Methods and codes unavailable; Inadequate information on medical interventions in trials; etc.</a:t>
            </a:r>
          </a:p>
        </p:txBody>
      </p:sp>
    </p:spTree>
    <p:extLst>
      <p:ext uri="{BB962C8B-B14F-4D97-AF65-F5344CB8AC3E}">
        <p14:creationId xmlns:p14="http://schemas.microsoft.com/office/powerpoint/2010/main" val="363639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648"/>
            <a:ext cx="8229600" cy="936625"/>
          </a:xfrm>
        </p:spPr>
        <p:txBody>
          <a:bodyPr/>
          <a:lstStyle/>
          <a:p>
            <a:r>
              <a:rPr lang="en-GB" sz="3200" dirty="0"/>
              <a:t>Main challenges and priorities</a:t>
            </a:r>
          </a:p>
        </p:txBody>
      </p:sp>
      <p:sp>
        <p:nvSpPr>
          <p:cNvPr id="5" name="Content Placeholder 2"/>
          <p:cNvSpPr>
            <a:spLocks noGrp="1"/>
          </p:cNvSpPr>
          <p:nvPr>
            <p:ph sz="half" idx="1"/>
          </p:nvPr>
        </p:nvSpPr>
        <p:spPr>
          <a:xfrm>
            <a:off x="395536" y="1628800"/>
            <a:ext cx="4038600" cy="4176464"/>
          </a:xfrm>
        </p:spPr>
        <p:txBody>
          <a:bodyPr/>
          <a:lstStyle/>
          <a:p>
            <a:pPr marL="0" indent="0">
              <a:buNone/>
            </a:pPr>
            <a:r>
              <a:rPr lang="en-GB" sz="2000" b="1" dirty="0"/>
              <a:t>Improve the practice of research and innovation</a:t>
            </a:r>
          </a:p>
          <a:p>
            <a:pPr marL="0" indent="0">
              <a:buNone/>
            </a:pPr>
            <a:endParaRPr lang="en-GB" sz="1000" b="1" dirty="0"/>
          </a:p>
          <a:p>
            <a:r>
              <a:rPr lang="en-GB" sz="2000" dirty="0"/>
              <a:t>Freely accessible scientific publications</a:t>
            </a:r>
          </a:p>
          <a:p>
            <a:r>
              <a:rPr lang="en-GB" sz="2000" dirty="0"/>
              <a:t>Early sharing of all research outputs</a:t>
            </a:r>
          </a:p>
          <a:p>
            <a:r>
              <a:rPr lang="en-GB" sz="2000" b="0" dirty="0"/>
              <a:t>All data FAIR</a:t>
            </a:r>
          </a:p>
          <a:p>
            <a:r>
              <a:rPr lang="en-US" sz="2000" dirty="0"/>
              <a:t>Reproducible results</a:t>
            </a:r>
            <a:endParaRPr lang="en-GB" sz="2000" dirty="0"/>
          </a:p>
          <a:p>
            <a:r>
              <a:rPr lang="en-GB" sz="2000" dirty="0"/>
              <a:t>Societal engagement and responsibility</a:t>
            </a:r>
          </a:p>
        </p:txBody>
      </p:sp>
      <p:sp>
        <p:nvSpPr>
          <p:cNvPr id="7" name="Content Placeholder 2"/>
          <p:cNvSpPr txBox="1">
            <a:spLocks/>
          </p:cNvSpPr>
          <p:nvPr/>
        </p:nvSpPr>
        <p:spPr bwMode="auto">
          <a:xfrm>
            <a:off x="4709864" y="1628800"/>
            <a:ext cx="4038600" cy="453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GB" sz="2000" kern="0" dirty="0"/>
              <a:t>Develop proper enablers</a:t>
            </a:r>
          </a:p>
          <a:p>
            <a:pPr marL="0" indent="0">
              <a:buNone/>
            </a:pPr>
            <a:endParaRPr lang="en-GB" sz="2600" kern="0" dirty="0"/>
          </a:p>
          <a:p>
            <a:r>
              <a:rPr lang="en-US" sz="2000" b="0" kern="0" dirty="0"/>
              <a:t>Infrastructures (including EOSC) </a:t>
            </a:r>
          </a:p>
          <a:p>
            <a:r>
              <a:rPr lang="en-US" sz="2000" b="0" kern="0" dirty="0"/>
              <a:t>A research system that rewards and incentivizes researchers to adopt Open Science practices, with appropriate metrics</a:t>
            </a:r>
          </a:p>
          <a:p>
            <a:r>
              <a:rPr lang="en-US" sz="2000" b="0" kern="0" dirty="0"/>
              <a:t>Appropriate skills and education, including for research integrity</a:t>
            </a:r>
          </a:p>
        </p:txBody>
      </p:sp>
    </p:spTree>
    <p:extLst>
      <p:ext uri="{BB962C8B-B14F-4D97-AF65-F5344CB8AC3E}">
        <p14:creationId xmlns:p14="http://schemas.microsoft.com/office/powerpoint/2010/main" val="253871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726" y="3140968"/>
            <a:ext cx="8363272" cy="3024336"/>
          </a:xfrm>
        </p:spPr>
        <p:txBody>
          <a:bodyPr/>
          <a:lstStyle/>
          <a:p>
            <a:pPr marL="0" indent="0">
              <a:spcBef>
                <a:spcPts val="0"/>
              </a:spcBef>
              <a:spcAft>
                <a:spcPts val="0"/>
              </a:spcAft>
              <a:buNone/>
            </a:pPr>
            <a:r>
              <a:rPr lang="en-GB" sz="1600" dirty="0"/>
              <a:t>“T</a:t>
            </a:r>
            <a:r>
              <a:rPr lang="en-US" sz="1600" dirty="0"/>
              <a:t>he Open Science issue is </a:t>
            </a:r>
            <a:r>
              <a:rPr lang="en-GB" sz="1600" dirty="0"/>
              <a:t>[…]</a:t>
            </a:r>
            <a:r>
              <a:rPr lang="en-US" sz="1600" dirty="0"/>
              <a:t> an issue that is dear to my heart”</a:t>
            </a:r>
            <a:r>
              <a:rPr lang="en-GB" sz="1600" dirty="0"/>
              <a:t> </a:t>
            </a:r>
          </a:p>
          <a:p>
            <a:pPr marL="0" indent="0">
              <a:spcBef>
                <a:spcPts val="0"/>
              </a:spcBef>
              <a:spcAft>
                <a:spcPts val="0"/>
              </a:spcAft>
              <a:buNone/>
            </a:pPr>
            <a:endParaRPr lang="en-GB" sz="1600" dirty="0"/>
          </a:p>
          <a:p>
            <a:pPr marL="0" indent="0">
              <a:spcBef>
                <a:spcPts val="0"/>
              </a:spcBef>
              <a:spcAft>
                <a:spcPts val="0"/>
              </a:spcAft>
              <a:buNone/>
            </a:pPr>
            <a:r>
              <a:rPr lang="en-GB" sz="1600" dirty="0"/>
              <a:t>“T</a:t>
            </a:r>
            <a:r>
              <a:rPr lang="en-US" sz="1600" dirty="0" err="1"/>
              <a:t>oday</a:t>
            </a:r>
            <a:r>
              <a:rPr lang="en-US" sz="1600" dirty="0"/>
              <a:t>, more than ever, we need researchers to share the results of their projects with others, and to capitalize on the research of others” </a:t>
            </a:r>
          </a:p>
          <a:p>
            <a:pPr marL="0" indent="0">
              <a:spcBef>
                <a:spcPts val="0"/>
              </a:spcBef>
              <a:spcAft>
                <a:spcPts val="0"/>
              </a:spcAft>
              <a:buNone/>
            </a:pPr>
            <a:endParaRPr lang="en-US" sz="1600" dirty="0"/>
          </a:p>
          <a:p>
            <a:pPr marL="0" indent="0">
              <a:spcBef>
                <a:spcPts val="0"/>
              </a:spcBef>
              <a:spcAft>
                <a:spcPts val="0"/>
              </a:spcAft>
              <a:buNone/>
            </a:pPr>
            <a:r>
              <a:rPr lang="en-US" sz="1600" dirty="0"/>
              <a:t>“I will insist on having data that are </a:t>
            </a:r>
            <a:r>
              <a:rPr lang="en-GB" sz="1600" dirty="0"/>
              <a:t>[…]</a:t>
            </a:r>
            <a:r>
              <a:rPr lang="en-US" sz="1600" dirty="0"/>
              <a:t> reusable, accessible, of quality”</a:t>
            </a:r>
          </a:p>
          <a:p>
            <a:pPr marL="0" indent="0">
              <a:spcBef>
                <a:spcPts val="0"/>
              </a:spcBef>
              <a:spcAft>
                <a:spcPts val="0"/>
              </a:spcAft>
              <a:buNone/>
            </a:pPr>
            <a:endParaRPr lang="en-GB" sz="1600" dirty="0"/>
          </a:p>
          <a:p>
            <a:pPr marL="0" indent="0">
              <a:spcBef>
                <a:spcPts val="0"/>
              </a:spcBef>
              <a:spcAft>
                <a:spcPts val="0"/>
              </a:spcAft>
              <a:buNone/>
            </a:pPr>
            <a:r>
              <a:rPr lang="en-GB" sz="1600" dirty="0"/>
              <a:t>“</a:t>
            </a:r>
            <a:r>
              <a:rPr lang="en-US" sz="1600" dirty="0"/>
              <a:t>Today, we still have a lot to do. I think, for example, in the context of the European Research Area, how to encourage researchers who support open science, who support this </a:t>
            </a:r>
            <a:r>
              <a:rPr lang="en-GB" sz="1600" dirty="0"/>
              <a:t>[…]</a:t>
            </a:r>
            <a:r>
              <a:rPr lang="en-US" sz="1600" dirty="0"/>
              <a:t> by making efforts that others do not”</a:t>
            </a:r>
          </a:p>
          <a:p>
            <a:pPr marL="0" indent="0">
              <a:spcBef>
                <a:spcPts val="0"/>
              </a:spcBef>
              <a:spcAft>
                <a:spcPts val="0"/>
              </a:spcAft>
              <a:buNone/>
            </a:pPr>
            <a:endParaRPr lang="en-US" sz="1600" dirty="0"/>
          </a:p>
          <a:p>
            <a:pPr marL="0" indent="0">
              <a:spcBef>
                <a:spcPts val="0"/>
              </a:spcBef>
              <a:spcAft>
                <a:spcPts val="0"/>
              </a:spcAft>
              <a:buNone/>
            </a:pPr>
            <a:r>
              <a:rPr lang="en-US" sz="1600" dirty="0"/>
              <a:t>“There will be no strong European Union without our European citizens understanding, supporting and sharing our common goals” </a:t>
            </a:r>
          </a:p>
          <a:p>
            <a:pPr marL="0" indent="0">
              <a:spcBef>
                <a:spcPts val="0"/>
              </a:spcBef>
              <a:spcAft>
                <a:spcPts val="1200"/>
              </a:spcAft>
              <a:buNone/>
            </a:pPr>
            <a:endParaRPr lang="en-US" sz="1600" dirty="0">
              <a:solidFill>
                <a:srgbClr val="FF0000"/>
              </a:solidFill>
            </a:endParaRPr>
          </a:p>
        </p:txBody>
      </p:sp>
      <p:sp>
        <p:nvSpPr>
          <p:cNvPr id="5" name="Content Placeholder 2"/>
          <p:cNvSpPr txBox="1">
            <a:spLocks/>
          </p:cNvSpPr>
          <p:nvPr/>
        </p:nvSpPr>
        <p:spPr bwMode="auto">
          <a:xfrm>
            <a:off x="4932040" y="332656"/>
            <a:ext cx="3888432" cy="29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Bef>
                <a:spcPts val="0"/>
              </a:spcBef>
              <a:spcAft>
                <a:spcPts val="0"/>
              </a:spcAft>
              <a:buNone/>
            </a:pPr>
            <a:r>
              <a:rPr lang="en-GB" sz="2000" kern="0" dirty="0"/>
              <a:t>Commissioner-designate </a:t>
            </a:r>
          </a:p>
          <a:p>
            <a:pPr marL="0" indent="0">
              <a:spcBef>
                <a:spcPts val="0"/>
              </a:spcBef>
              <a:spcAft>
                <a:spcPts val="0"/>
              </a:spcAft>
              <a:buNone/>
            </a:pPr>
            <a:r>
              <a:rPr lang="en-GB" sz="2000" kern="0" dirty="0"/>
              <a:t>Gabriel</a:t>
            </a:r>
          </a:p>
          <a:p>
            <a:pPr marL="0" indent="0">
              <a:spcBef>
                <a:spcPts val="0"/>
              </a:spcBef>
              <a:spcAft>
                <a:spcPts val="0"/>
              </a:spcAft>
              <a:buNone/>
            </a:pPr>
            <a:endParaRPr lang="en-GB" sz="2000" kern="0" dirty="0"/>
          </a:p>
          <a:p>
            <a:pPr marL="0" indent="0">
              <a:spcBef>
                <a:spcPts val="0"/>
              </a:spcBef>
              <a:spcAft>
                <a:spcPts val="0"/>
              </a:spcAft>
              <a:buNone/>
            </a:pPr>
            <a:r>
              <a:rPr lang="en-GB" sz="2000" b="0" kern="0" dirty="0"/>
              <a:t>Hearing in the European Parliament</a:t>
            </a:r>
          </a:p>
          <a:p>
            <a:pPr marL="0" indent="0">
              <a:spcBef>
                <a:spcPts val="0"/>
              </a:spcBef>
              <a:spcAft>
                <a:spcPts val="0"/>
              </a:spcAft>
              <a:buNone/>
            </a:pPr>
            <a:endParaRPr lang="en-GB" sz="2000" b="0" kern="0" dirty="0"/>
          </a:p>
          <a:p>
            <a:pPr marL="0" indent="0">
              <a:spcBef>
                <a:spcPts val="0"/>
              </a:spcBef>
              <a:spcAft>
                <a:spcPts val="0"/>
              </a:spcAft>
              <a:buNone/>
            </a:pPr>
            <a:r>
              <a:rPr lang="en-GB" sz="2000" b="0" kern="0" dirty="0"/>
              <a:t>30 September 2019</a:t>
            </a:r>
          </a:p>
        </p:txBody>
      </p:sp>
      <p:pic>
        <p:nvPicPr>
          <p:cNvPr id="6" name="Picture 2" descr="Image result for gabriel hear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4663"/>
            <a:ext cx="4320480" cy="243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88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6111"/>
            <a:ext cx="8229600" cy="936625"/>
          </a:xfrm>
        </p:spPr>
        <p:txBody>
          <a:bodyPr/>
          <a:lstStyle/>
          <a:p>
            <a:r>
              <a:rPr lang="en-GB" sz="3200" dirty="0"/>
              <a:t>Open Access</a:t>
            </a:r>
            <a:endParaRPr lang="en-GB" dirty="0"/>
          </a:p>
        </p:txBody>
      </p:sp>
      <p:sp>
        <p:nvSpPr>
          <p:cNvPr id="4" name="Content Placeholder 2"/>
          <p:cNvSpPr txBox="1">
            <a:spLocks/>
          </p:cNvSpPr>
          <p:nvPr/>
        </p:nvSpPr>
        <p:spPr bwMode="auto">
          <a:xfrm>
            <a:off x="467544" y="1196752"/>
            <a:ext cx="7999523" cy="5040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342900" lvl="1" indent="-342900">
              <a:spcBef>
                <a:spcPts val="600"/>
              </a:spcBef>
              <a:spcAft>
                <a:spcPts val="600"/>
              </a:spcAft>
              <a:buFont typeface="Arial" pitchFamily="34" charset="0"/>
              <a:buChar char="•"/>
            </a:pPr>
            <a:r>
              <a:rPr lang="en-IE" b="0" i="1" dirty="0"/>
              <a:t>OA to publications has been the cornerstone of EC policy since FP7, first as a pilot and in H2020 as a mandatory policy. A successful one (above 90% uptake).</a:t>
            </a:r>
            <a:endParaRPr lang="en-GB" b="0" i="1" dirty="0"/>
          </a:p>
          <a:p>
            <a:pPr marL="342900" lvl="1" indent="-342900">
              <a:spcBef>
                <a:spcPts val="600"/>
              </a:spcBef>
              <a:spcAft>
                <a:spcPts val="600"/>
              </a:spcAft>
              <a:buFont typeface="Arial" pitchFamily="34" charset="0"/>
              <a:buChar char="•"/>
            </a:pPr>
            <a:r>
              <a:rPr lang="en-IE" b="0" i="1" dirty="0"/>
              <a:t>In H2020 we expanded to open access to research data, which, after a pilot is now mandatory with exceptions possible (as open as possible as closed as necessary).</a:t>
            </a:r>
          </a:p>
          <a:p>
            <a:pPr marL="342900" lvl="1" indent="-342900">
              <a:spcBef>
                <a:spcPts val="600"/>
              </a:spcBef>
              <a:spcAft>
                <a:spcPts val="600"/>
              </a:spcAft>
              <a:buFont typeface="Arial" pitchFamily="34" charset="0"/>
              <a:buChar char="•"/>
            </a:pPr>
            <a:r>
              <a:rPr lang="en-IE" b="0" i="1" dirty="0"/>
              <a:t>The EC has supported open access policies in MS through the recommendation on access to and preservation of scientific information (revised in 2018). Its implementation monitored through the national points of reference. New report to be released early 2020.</a:t>
            </a:r>
          </a:p>
          <a:p>
            <a:pPr marL="342900" lvl="1" indent="-342900">
              <a:spcBef>
                <a:spcPts val="600"/>
              </a:spcBef>
              <a:spcAft>
                <a:spcPts val="600"/>
              </a:spcAft>
              <a:buFont typeface="Arial" pitchFamily="34" charset="0"/>
              <a:buChar char="•"/>
            </a:pPr>
            <a:r>
              <a:rPr lang="en-IE" b="0" i="1" dirty="0"/>
              <a:t>Horizon Europe has new elements that empower researchers to provide open access to publications and to focus on responsible research data management with open access as the default. </a:t>
            </a:r>
          </a:p>
        </p:txBody>
      </p:sp>
    </p:spTree>
    <p:extLst>
      <p:ext uri="{BB962C8B-B14F-4D97-AF65-F5344CB8AC3E}">
        <p14:creationId xmlns:p14="http://schemas.microsoft.com/office/powerpoint/2010/main" val="189623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640"/>
            <a:ext cx="8229600" cy="936625"/>
          </a:xfrm>
        </p:spPr>
        <p:txBody>
          <a:bodyPr/>
          <a:lstStyle/>
          <a:p>
            <a:r>
              <a:rPr lang="en-GB" sz="3200" dirty="0"/>
              <a:t>Science &amp; society</a:t>
            </a:r>
            <a:endParaRPr lang="en-GB" dirty="0"/>
          </a:p>
        </p:txBody>
      </p:sp>
      <p:sp>
        <p:nvSpPr>
          <p:cNvPr id="4" name="Content Placeholder 2"/>
          <p:cNvSpPr txBox="1">
            <a:spLocks/>
          </p:cNvSpPr>
          <p:nvPr/>
        </p:nvSpPr>
        <p:spPr bwMode="auto">
          <a:xfrm>
            <a:off x="468313" y="1196752"/>
            <a:ext cx="8229600" cy="566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342900" lvl="1" indent="-342900">
              <a:spcBef>
                <a:spcPts val="600"/>
              </a:spcBef>
              <a:spcAft>
                <a:spcPts val="600"/>
              </a:spcAft>
              <a:buFont typeface="Arial" pitchFamily="34" charset="0"/>
              <a:buChar char="•"/>
            </a:pPr>
            <a:r>
              <a:rPr lang="en-GB" b="0" dirty="0"/>
              <a:t>Improving trust between science and society to maximise the benefits of their interactions</a:t>
            </a:r>
          </a:p>
          <a:p>
            <a:pPr marL="806450" lvl="2" indent="-285750">
              <a:spcBef>
                <a:spcPts val="0"/>
              </a:spcBef>
              <a:spcAft>
                <a:spcPts val="600"/>
              </a:spcAft>
              <a:buFont typeface="Courier New" panose="02070309020205020404" pitchFamily="49" charset="0"/>
              <a:buChar char="o"/>
            </a:pPr>
            <a:r>
              <a:rPr lang="en-GB" sz="1800" b="0" dirty="0"/>
              <a:t>Engaging and involving citizens and civil society in co-designing &amp; co-creating responsible R&amp;I agendas and contents</a:t>
            </a:r>
            <a:endParaRPr lang="fr-BE" sz="1800" b="0" dirty="0"/>
          </a:p>
          <a:p>
            <a:pPr marL="806450" lvl="2" indent="-285750">
              <a:spcBef>
                <a:spcPts val="0"/>
              </a:spcBef>
              <a:spcAft>
                <a:spcPts val="600"/>
              </a:spcAft>
              <a:buFont typeface="Courier New" panose="02070309020205020404" pitchFamily="49" charset="0"/>
              <a:buChar char="o"/>
            </a:pPr>
            <a:r>
              <a:rPr lang="en-GB" sz="1800" b="0" dirty="0"/>
              <a:t>Facilitating participation by citizens and civil society organisations in research activities</a:t>
            </a:r>
            <a:r>
              <a:rPr lang="fr-BE" sz="1800" b="0" dirty="0"/>
              <a:t> </a:t>
            </a:r>
          </a:p>
          <a:p>
            <a:pPr marL="806450" lvl="2" indent="-285750">
              <a:spcBef>
                <a:spcPts val="0"/>
              </a:spcBef>
              <a:spcAft>
                <a:spcPts val="600"/>
              </a:spcAft>
              <a:buFont typeface="Courier New" panose="02070309020205020404" pitchFamily="49" charset="0"/>
              <a:buChar char="o"/>
            </a:pPr>
            <a:r>
              <a:rPr lang="fr-BE" sz="1800" b="0" dirty="0" err="1"/>
              <a:t>Ensuring</a:t>
            </a:r>
            <a:r>
              <a:rPr lang="fr-BE" sz="1800" b="0" dirty="0"/>
              <a:t> the </a:t>
            </a:r>
            <a:r>
              <a:rPr lang="fr-BE" sz="1800" b="0" dirty="0" err="1"/>
              <a:t>integrity</a:t>
            </a:r>
            <a:r>
              <a:rPr lang="fr-BE" sz="1800" b="0" dirty="0"/>
              <a:t> of </a:t>
            </a:r>
            <a:r>
              <a:rPr lang="fr-BE" sz="1800" b="0" dirty="0" err="1"/>
              <a:t>research</a:t>
            </a:r>
            <a:r>
              <a:rPr lang="fr-BE" sz="1800" b="0" dirty="0"/>
              <a:t> and </a:t>
            </a:r>
            <a:r>
              <a:rPr lang="fr-BE" sz="1800" b="0" dirty="0" err="1"/>
              <a:t>cultivating</a:t>
            </a:r>
            <a:r>
              <a:rPr lang="fr-BE" sz="1800" b="0" dirty="0"/>
              <a:t> a new ethos in science</a:t>
            </a:r>
          </a:p>
          <a:p>
            <a:pPr marL="342900" lvl="1" indent="-342900">
              <a:spcBef>
                <a:spcPts val="600"/>
              </a:spcBef>
              <a:spcAft>
                <a:spcPts val="600"/>
              </a:spcAft>
              <a:buFont typeface="Arial" pitchFamily="34" charset="0"/>
              <a:buChar char="•"/>
            </a:pPr>
            <a:r>
              <a:rPr lang="en-US" b="0" i="1" dirty="0"/>
              <a:t>Horizon 2020 work </a:t>
            </a:r>
            <a:r>
              <a:rPr lang="en-US" b="0" i="1" dirty="0" err="1"/>
              <a:t>programme</a:t>
            </a:r>
            <a:r>
              <a:rPr lang="en-US" b="0" i="1" dirty="0"/>
              <a:t> 2018-2020 included:</a:t>
            </a:r>
          </a:p>
          <a:p>
            <a:pPr marL="806450" lvl="2" indent="-285750">
              <a:spcBef>
                <a:spcPts val="0"/>
              </a:spcBef>
              <a:spcAft>
                <a:spcPts val="600"/>
              </a:spcAft>
              <a:buFont typeface="Courier New" panose="02070309020205020404" pitchFamily="49" charset="0"/>
              <a:buChar char="o"/>
            </a:pPr>
            <a:r>
              <a:rPr lang="en-US" sz="1800" b="0" dirty="0"/>
              <a:t>“Exploring and supporting citizen science” </a:t>
            </a:r>
          </a:p>
          <a:p>
            <a:pPr marL="806450" lvl="2" indent="-285750">
              <a:spcBef>
                <a:spcPts val="0"/>
              </a:spcBef>
              <a:spcAft>
                <a:spcPts val="600"/>
              </a:spcAft>
              <a:buFont typeface="Courier New" panose="02070309020205020404" pitchFamily="49" charset="0"/>
              <a:buChar char="o"/>
            </a:pPr>
            <a:r>
              <a:rPr lang="en-US" sz="1800" b="0" dirty="0"/>
              <a:t>“Accelerating and </a:t>
            </a:r>
            <a:r>
              <a:rPr lang="en-US" sz="1800" b="0" dirty="0" err="1"/>
              <a:t>catalysing</a:t>
            </a:r>
            <a:r>
              <a:rPr lang="en-US" sz="1800" b="0" dirty="0"/>
              <a:t> processes of institutional change”, including research integrity</a:t>
            </a:r>
          </a:p>
          <a:p>
            <a:pPr marL="806450" lvl="2" indent="-285750">
              <a:spcBef>
                <a:spcPts val="0"/>
              </a:spcBef>
              <a:spcAft>
                <a:spcPts val="600"/>
              </a:spcAft>
              <a:buFont typeface="Courier New" panose="02070309020205020404" pitchFamily="49" charset="0"/>
              <a:buChar char="o"/>
            </a:pPr>
            <a:r>
              <a:rPr lang="en-US" sz="1800" b="0" dirty="0"/>
              <a:t>“Building the territorial dimension of </a:t>
            </a:r>
            <a:r>
              <a:rPr lang="en-US" sz="1800" b="0" dirty="0" err="1"/>
              <a:t>SwafS</a:t>
            </a:r>
            <a:r>
              <a:rPr lang="en-US" sz="1800" b="0" dirty="0"/>
              <a:t> partnerships”</a:t>
            </a:r>
          </a:p>
          <a:p>
            <a:pPr marL="806450" lvl="2" indent="-285750">
              <a:spcBef>
                <a:spcPts val="0"/>
              </a:spcBef>
              <a:spcAft>
                <a:spcPts val="600"/>
              </a:spcAft>
              <a:buFont typeface="Courier New" panose="02070309020205020404" pitchFamily="49" charset="0"/>
              <a:buChar char="o"/>
            </a:pPr>
            <a:r>
              <a:rPr lang="en-US" sz="1800" b="0" dirty="0"/>
              <a:t>“Building the knowledge base for </a:t>
            </a:r>
            <a:r>
              <a:rPr lang="en-US" sz="1800" b="0" dirty="0" err="1"/>
              <a:t>SwafS</a:t>
            </a:r>
            <a:r>
              <a:rPr lang="en-US" sz="1800" b="0" dirty="0"/>
              <a:t>”, including science communication</a:t>
            </a:r>
          </a:p>
          <a:p>
            <a:pPr marL="342900" lvl="1" indent="-342900">
              <a:spcBef>
                <a:spcPts val="600"/>
              </a:spcBef>
              <a:spcAft>
                <a:spcPts val="600"/>
              </a:spcAft>
              <a:buFont typeface="Arial" pitchFamily="34" charset="0"/>
              <a:buChar char="•"/>
            </a:pPr>
            <a:endParaRPr lang="fr-BE" b="0" i="1" dirty="0"/>
          </a:p>
          <a:p>
            <a:pPr marL="0" indent="0">
              <a:spcBef>
                <a:spcPts val="600"/>
              </a:spcBef>
              <a:spcAft>
                <a:spcPts val="600"/>
              </a:spcAft>
              <a:buNone/>
            </a:pPr>
            <a:endParaRPr lang="fr-BE" sz="2000" b="0" kern="0" dirty="0"/>
          </a:p>
          <a:p>
            <a:pPr>
              <a:spcBef>
                <a:spcPts val="600"/>
              </a:spcBef>
              <a:spcAft>
                <a:spcPts val="600"/>
              </a:spcAft>
            </a:pPr>
            <a:endParaRPr lang="fr-BE" sz="2000" b="0" kern="0" dirty="0"/>
          </a:p>
          <a:p>
            <a:endParaRPr lang="en-GB" b="0" kern="0" dirty="0"/>
          </a:p>
        </p:txBody>
      </p:sp>
    </p:spTree>
    <p:extLst>
      <p:ext uri="{BB962C8B-B14F-4D97-AF65-F5344CB8AC3E}">
        <p14:creationId xmlns:p14="http://schemas.microsoft.com/office/powerpoint/2010/main" val="413765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6632"/>
            <a:ext cx="8229600" cy="936625"/>
          </a:xfrm>
        </p:spPr>
        <p:txBody>
          <a:bodyPr/>
          <a:lstStyle/>
          <a:p>
            <a:r>
              <a:rPr lang="fr-BE" sz="3200" dirty="0"/>
              <a:t>OS practice and </a:t>
            </a:r>
            <a:r>
              <a:rPr lang="fr-BE" sz="3200" dirty="0" err="1"/>
              <a:t>research</a:t>
            </a:r>
            <a:r>
              <a:rPr lang="fr-BE" sz="3200" dirty="0"/>
              <a:t> </a:t>
            </a:r>
            <a:r>
              <a:rPr lang="fr-BE" sz="3200" dirty="0" err="1"/>
              <a:t>careers</a:t>
            </a:r>
            <a:endParaRPr lang="en-GB" sz="3200" dirty="0"/>
          </a:p>
        </p:txBody>
      </p:sp>
      <p:sp>
        <p:nvSpPr>
          <p:cNvPr id="3" name="Content Placeholder 2"/>
          <p:cNvSpPr>
            <a:spLocks noGrp="1"/>
          </p:cNvSpPr>
          <p:nvPr>
            <p:ph idx="1"/>
          </p:nvPr>
        </p:nvSpPr>
        <p:spPr>
          <a:xfrm>
            <a:off x="3491880" y="5661248"/>
            <a:ext cx="5626968" cy="465436"/>
          </a:xfrm>
        </p:spPr>
        <p:txBody>
          <a:bodyPr/>
          <a:lstStyle/>
          <a:p>
            <a:pPr marL="0" indent="0">
              <a:spcBef>
                <a:spcPts val="600"/>
              </a:spcBef>
              <a:spcAft>
                <a:spcPts val="600"/>
              </a:spcAft>
              <a:buNone/>
            </a:pPr>
            <a:r>
              <a:rPr lang="en-US" sz="2000" dirty="0"/>
              <a:t>Source: EUA, 2019 Open Science survey</a:t>
            </a:r>
          </a:p>
        </p:txBody>
      </p:sp>
      <p:pic>
        <p:nvPicPr>
          <p:cNvPr id="4" name="Picture 3"/>
          <p:cNvPicPr>
            <a:picLocks noChangeAspect="1"/>
          </p:cNvPicPr>
          <p:nvPr/>
        </p:nvPicPr>
        <p:blipFill>
          <a:blip r:embed="rId2"/>
          <a:stretch>
            <a:fillRect/>
          </a:stretch>
        </p:blipFill>
        <p:spPr>
          <a:xfrm>
            <a:off x="316203" y="1462783"/>
            <a:ext cx="6583851" cy="4103935"/>
          </a:xfrm>
          <a:prstGeom prst="rect">
            <a:avLst/>
          </a:prstGeom>
        </p:spPr>
      </p:pic>
      <p:pic>
        <p:nvPicPr>
          <p:cNvPr id="5" name="Picture 4"/>
          <p:cNvPicPr>
            <a:picLocks noChangeAspect="1"/>
          </p:cNvPicPr>
          <p:nvPr/>
        </p:nvPicPr>
        <p:blipFill>
          <a:blip r:embed="rId3"/>
          <a:stretch>
            <a:fillRect/>
          </a:stretch>
        </p:blipFill>
        <p:spPr>
          <a:xfrm>
            <a:off x="6711437" y="1894831"/>
            <a:ext cx="2037027" cy="3144714"/>
          </a:xfrm>
          <a:prstGeom prst="rect">
            <a:avLst/>
          </a:prstGeom>
        </p:spPr>
      </p:pic>
      <p:pic>
        <p:nvPicPr>
          <p:cNvPr id="6" name="Picture 5"/>
          <p:cNvPicPr>
            <a:picLocks noChangeAspect="1"/>
          </p:cNvPicPr>
          <p:nvPr/>
        </p:nvPicPr>
        <p:blipFill>
          <a:blip r:embed="rId4"/>
          <a:stretch>
            <a:fillRect/>
          </a:stretch>
        </p:blipFill>
        <p:spPr>
          <a:xfrm>
            <a:off x="539552" y="1169862"/>
            <a:ext cx="6213584" cy="314922"/>
          </a:xfrm>
          <a:prstGeom prst="rect">
            <a:avLst/>
          </a:prstGeom>
        </p:spPr>
      </p:pic>
      <p:sp>
        <p:nvSpPr>
          <p:cNvPr id="7" name="Oval 6"/>
          <p:cNvSpPr/>
          <p:nvPr/>
        </p:nvSpPr>
        <p:spPr>
          <a:xfrm>
            <a:off x="755576" y="4797152"/>
            <a:ext cx="1944216" cy="50405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Tree>
    <p:extLst>
      <p:ext uri="{BB962C8B-B14F-4D97-AF65-F5344CB8AC3E}">
        <p14:creationId xmlns:p14="http://schemas.microsoft.com/office/powerpoint/2010/main" val="2180437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640"/>
            <a:ext cx="8229600" cy="936625"/>
          </a:xfrm>
        </p:spPr>
        <p:txBody>
          <a:bodyPr/>
          <a:lstStyle/>
          <a:p>
            <a:r>
              <a:rPr lang="en-GB" sz="3200" dirty="0"/>
              <a:t>Rewards and incentives</a:t>
            </a:r>
            <a:endParaRPr lang="en-GB" dirty="0"/>
          </a:p>
        </p:txBody>
      </p:sp>
      <p:sp>
        <p:nvSpPr>
          <p:cNvPr id="3" name="Content Placeholder 2"/>
          <p:cNvSpPr>
            <a:spLocks noGrp="1"/>
          </p:cNvSpPr>
          <p:nvPr>
            <p:ph idx="1"/>
          </p:nvPr>
        </p:nvSpPr>
        <p:spPr>
          <a:xfrm>
            <a:off x="457200" y="1124744"/>
            <a:ext cx="8435280" cy="5472608"/>
          </a:xfrm>
        </p:spPr>
        <p:txBody>
          <a:bodyPr/>
          <a:lstStyle/>
          <a:p>
            <a:pPr marL="0" indent="0">
              <a:spcBef>
                <a:spcPts val="600"/>
              </a:spcBef>
              <a:spcAft>
                <a:spcPts val="600"/>
              </a:spcAft>
              <a:buNone/>
            </a:pPr>
            <a:r>
              <a:rPr lang="fr-BE" sz="1800" dirty="0"/>
              <a:t>[</a:t>
            </a:r>
            <a:r>
              <a:rPr lang="fr-BE" sz="1800" dirty="0" err="1"/>
              <a:t>From</a:t>
            </a:r>
            <a:r>
              <a:rPr lang="fr-BE" sz="1800" dirty="0"/>
              <a:t> </a:t>
            </a:r>
            <a:r>
              <a:rPr lang="fr-BE" sz="1800" dirty="0" err="1"/>
              <a:t>various</a:t>
            </a:r>
            <a:r>
              <a:rPr lang="fr-BE" sz="1800" dirty="0"/>
              <a:t> expert group reports and position </a:t>
            </a:r>
            <a:r>
              <a:rPr lang="fr-BE" sz="1800" dirty="0" err="1"/>
              <a:t>papers</a:t>
            </a:r>
            <a:r>
              <a:rPr lang="fr-BE" sz="1800" dirty="0"/>
              <a:t>:]</a:t>
            </a:r>
            <a:endParaRPr lang="en-GB" sz="1800" dirty="0"/>
          </a:p>
          <a:p>
            <a:pPr>
              <a:spcBef>
                <a:spcPts val="0"/>
              </a:spcBef>
              <a:spcAft>
                <a:spcPts val="600"/>
              </a:spcAft>
              <a:buFont typeface="Courier New" panose="02070309020205020404" pitchFamily="49" charset="0"/>
              <a:buChar char="o"/>
            </a:pPr>
            <a:r>
              <a:rPr lang="fr-BE" sz="2000" dirty="0"/>
              <a:t>Evaluation </a:t>
            </a:r>
            <a:r>
              <a:rPr lang="fr-BE" sz="2000" dirty="0" err="1"/>
              <a:t>processes</a:t>
            </a:r>
            <a:r>
              <a:rPr lang="fr-BE" sz="2000" dirty="0"/>
              <a:t> </a:t>
            </a:r>
            <a:r>
              <a:rPr lang="fr-BE" sz="2000" b="0" dirty="0" err="1"/>
              <a:t>should</a:t>
            </a:r>
            <a:r>
              <a:rPr lang="fr-BE" sz="2000" b="0" dirty="0"/>
              <a:t> </a:t>
            </a:r>
            <a:r>
              <a:rPr lang="fr-BE" sz="2000" b="0" dirty="0" err="1"/>
              <a:t>give</a:t>
            </a:r>
            <a:r>
              <a:rPr lang="fr-BE" sz="2000" b="0" dirty="0"/>
              <a:t> extra </a:t>
            </a:r>
            <a:r>
              <a:rPr lang="fr-BE" sz="2000" b="0" dirty="0" err="1"/>
              <a:t>credits</a:t>
            </a:r>
            <a:r>
              <a:rPr lang="fr-BE" sz="2000" b="0" dirty="0"/>
              <a:t> to </a:t>
            </a:r>
            <a:r>
              <a:rPr lang="fr-BE" sz="2000" b="0" dirty="0" err="1"/>
              <a:t>individuals</a:t>
            </a:r>
            <a:r>
              <a:rPr lang="fr-BE" sz="2000" b="0" dirty="0"/>
              <a:t>, groups and </a:t>
            </a:r>
            <a:r>
              <a:rPr lang="fr-BE" sz="2000" b="0" dirty="0" err="1"/>
              <a:t>projects</a:t>
            </a:r>
            <a:r>
              <a:rPr lang="fr-BE" sz="2000" b="0" dirty="0"/>
              <a:t>, </a:t>
            </a:r>
            <a:r>
              <a:rPr lang="fr-BE" sz="2000" b="0" dirty="0" err="1"/>
              <a:t>that</a:t>
            </a:r>
            <a:r>
              <a:rPr lang="fr-BE" sz="2000" b="0" dirty="0"/>
              <a:t> practice Open Science, </a:t>
            </a:r>
            <a:r>
              <a:rPr lang="fr-BE" sz="2000" b="0" dirty="0" err="1"/>
              <a:t>based</a:t>
            </a:r>
            <a:r>
              <a:rPr lang="fr-BE" sz="2000" b="0" dirty="0"/>
              <a:t> on </a:t>
            </a:r>
            <a:r>
              <a:rPr lang="fr-BE" sz="2000" b="0" dirty="0" err="1"/>
              <a:t>appropriate</a:t>
            </a:r>
            <a:r>
              <a:rPr lang="fr-BE" sz="2000" b="0" dirty="0"/>
              <a:t> </a:t>
            </a:r>
            <a:r>
              <a:rPr lang="fr-BE" sz="2000" b="0" dirty="0" err="1"/>
              <a:t>indicators</a:t>
            </a:r>
            <a:endParaRPr lang="fr-BE" sz="2000" b="0" dirty="0"/>
          </a:p>
          <a:p>
            <a:pPr marL="800100" lvl="1">
              <a:spcBef>
                <a:spcPts val="0"/>
              </a:spcBef>
              <a:spcAft>
                <a:spcPts val="600"/>
              </a:spcAft>
              <a:buFont typeface="Wingdings" panose="05000000000000000000" pitchFamily="2" charset="2"/>
              <a:buChar char="Ø"/>
            </a:pPr>
            <a:r>
              <a:rPr lang="fr-BE" sz="1800" b="0" dirty="0"/>
              <a:t>All </a:t>
            </a:r>
            <a:r>
              <a:rPr lang="fr-BE" sz="1800" b="0" dirty="0" err="1"/>
              <a:t>evaluation</a:t>
            </a:r>
            <a:r>
              <a:rPr lang="fr-BE" sz="1800" b="0" dirty="0"/>
              <a:t> </a:t>
            </a:r>
            <a:r>
              <a:rPr lang="fr-BE" sz="1800" b="0" dirty="0" err="1"/>
              <a:t>steps</a:t>
            </a:r>
            <a:r>
              <a:rPr lang="fr-BE" sz="1800" b="0" dirty="0"/>
              <a:t> at all stages of </a:t>
            </a:r>
            <a:r>
              <a:rPr lang="fr-BE" sz="1800" b="0" dirty="0" err="1"/>
              <a:t>careers</a:t>
            </a:r>
            <a:r>
              <a:rPr lang="fr-BE" sz="1800" b="0" dirty="0"/>
              <a:t> are </a:t>
            </a:r>
            <a:r>
              <a:rPr lang="fr-BE" sz="1800" b="0" dirty="0" err="1"/>
              <a:t>concerned</a:t>
            </a:r>
            <a:r>
              <a:rPr lang="fr-BE" sz="1800" b="0" dirty="0"/>
              <a:t>: </a:t>
            </a:r>
            <a:r>
              <a:rPr lang="fr-BE" sz="1800" b="0" dirty="0" err="1"/>
              <a:t>from</a:t>
            </a:r>
            <a:r>
              <a:rPr lang="fr-BE" sz="1800" b="0" dirty="0"/>
              <a:t> PhD </a:t>
            </a:r>
            <a:r>
              <a:rPr lang="fr-BE" sz="1800" b="0" dirty="0" err="1"/>
              <a:t>thesis</a:t>
            </a:r>
            <a:r>
              <a:rPr lang="fr-BE" sz="1800" b="0" dirty="0"/>
              <a:t> </a:t>
            </a:r>
            <a:r>
              <a:rPr lang="fr-BE" sz="1800" b="0" dirty="0" err="1"/>
              <a:t>examination</a:t>
            </a:r>
            <a:r>
              <a:rPr lang="fr-BE" sz="1800" b="0" dirty="0"/>
              <a:t>, </a:t>
            </a:r>
            <a:r>
              <a:rPr lang="fr-BE" sz="1800" b="0" dirty="0" err="1"/>
              <a:t>recruitment</a:t>
            </a:r>
            <a:r>
              <a:rPr lang="fr-BE" sz="1800" b="0" dirty="0"/>
              <a:t>, promotions, </a:t>
            </a:r>
            <a:r>
              <a:rPr lang="fr-BE" sz="1800" b="0" dirty="0" err="1"/>
              <a:t>project</a:t>
            </a:r>
            <a:r>
              <a:rPr lang="fr-BE" sz="1800" b="0" dirty="0"/>
              <a:t> </a:t>
            </a:r>
            <a:r>
              <a:rPr lang="fr-BE" sz="1800" b="0" dirty="0" err="1"/>
              <a:t>proposal</a:t>
            </a:r>
            <a:r>
              <a:rPr lang="fr-BE" sz="1800" b="0" dirty="0"/>
              <a:t> </a:t>
            </a:r>
            <a:r>
              <a:rPr lang="fr-BE" sz="1800" b="0" dirty="0" err="1"/>
              <a:t>assessment</a:t>
            </a:r>
            <a:r>
              <a:rPr lang="fr-BE" sz="1800" b="0" dirty="0"/>
              <a:t>, </a:t>
            </a:r>
            <a:r>
              <a:rPr lang="fr-BE" sz="1800" b="0" dirty="0" err="1"/>
              <a:t>funding</a:t>
            </a:r>
            <a:r>
              <a:rPr lang="fr-BE" sz="1800" b="0" dirty="0"/>
              <a:t> allocation </a:t>
            </a:r>
            <a:r>
              <a:rPr lang="fr-BE" sz="1800" b="0" dirty="0" err="1"/>
              <a:t>systems</a:t>
            </a:r>
            <a:r>
              <a:rPr lang="fr-BE" sz="1800" b="0" dirty="0"/>
              <a:t>, to </a:t>
            </a:r>
            <a:r>
              <a:rPr lang="fr-BE" sz="1800" b="0" dirty="0" err="1"/>
              <a:t>prizes</a:t>
            </a:r>
            <a:r>
              <a:rPr lang="fr-BE" sz="1800" b="0" dirty="0"/>
              <a:t> and recognitions, etc. </a:t>
            </a:r>
          </a:p>
          <a:p>
            <a:pPr marL="800100" lvl="1">
              <a:spcBef>
                <a:spcPts val="0"/>
              </a:spcBef>
              <a:spcAft>
                <a:spcPts val="600"/>
              </a:spcAft>
              <a:buFont typeface="Wingdings" panose="05000000000000000000" pitchFamily="2" charset="2"/>
              <a:buChar char="Ø"/>
            </a:pPr>
            <a:r>
              <a:rPr lang="fr-BE" sz="1800" b="0" dirty="0"/>
              <a:t>In the </a:t>
            </a:r>
            <a:r>
              <a:rPr lang="fr-BE" sz="1800" b="0" dirty="0" err="1"/>
              <a:t>evaluation</a:t>
            </a:r>
            <a:r>
              <a:rPr lang="fr-BE" sz="1800" b="0" dirty="0"/>
              <a:t> </a:t>
            </a:r>
            <a:r>
              <a:rPr lang="fr-BE" sz="1800" b="0" dirty="0" err="1"/>
              <a:t>processes</a:t>
            </a:r>
            <a:r>
              <a:rPr lang="fr-BE" sz="1800" b="0" dirty="0"/>
              <a:t>, </a:t>
            </a:r>
            <a:r>
              <a:rPr lang="en-US" sz="1800" b="0" dirty="0"/>
              <a:t>more emphasis needs to be put on the quality of the outputs, including on reproducibility of results.</a:t>
            </a:r>
          </a:p>
          <a:p>
            <a:pPr>
              <a:spcBef>
                <a:spcPts val="0"/>
              </a:spcBef>
              <a:spcAft>
                <a:spcPts val="600"/>
              </a:spcAft>
              <a:buFont typeface="Courier New" panose="02070309020205020404" pitchFamily="49" charset="0"/>
              <a:buChar char="o"/>
            </a:pPr>
            <a:r>
              <a:rPr lang="en-US" sz="2000" b="0" dirty="0"/>
              <a:t>The journal impact factors should not be used as a proxy for quality. Article-level and societal impact </a:t>
            </a:r>
            <a:r>
              <a:rPr lang="en-US" sz="2000" dirty="0"/>
              <a:t>metrics</a:t>
            </a:r>
            <a:r>
              <a:rPr lang="en-US" sz="2000" b="0" dirty="0"/>
              <a:t> should be developed and used. </a:t>
            </a:r>
            <a:endParaRPr lang="fr-BE" sz="2000" b="0" dirty="0"/>
          </a:p>
          <a:p>
            <a:pPr>
              <a:spcBef>
                <a:spcPts val="0"/>
              </a:spcBef>
              <a:spcAft>
                <a:spcPts val="600"/>
              </a:spcAft>
              <a:buFont typeface="Courier New" panose="02070309020205020404" pitchFamily="49" charset="0"/>
              <a:buChar char="o"/>
            </a:pPr>
            <a:r>
              <a:rPr lang="fr-BE" sz="2000" b="0" dirty="0"/>
              <a:t>There are </a:t>
            </a:r>
            <a:r>
              <a:rPr lang="fr-BE" sz="2000" b="0" dirty="0" err="1"/>
              <a:t>already</a:t>
            </a:r>
            <a:r>
              <a:rPr lang="fr-BE" sz="2000" b="0" dirty="0"/>
              <a:t> </a:t>
            </a:r>
            <a:r>
              <a:rPr lang="fr-BE" sz="2000" dirty="0"/>
              <a:t>good practices </a:t>
            </a:r>
            <a:r>
              <a:rPr lang="fr-BE" sz="2000" b="0" dirty="0" err="1"/>
              <a:t>that</a:t>
            </a:r>
            <a:r>
              <a:rPr lang="fr-BE" sz="2000" b="0" dirty="0"/>
              <a:t> </a:t>
            </a:r>
            <a:r>
              <a:rPr lang="fr-BE" sz="2000" b="0" dirty="0" err="1"/>
              <a:t>need</a:t>
            </a:r>
            <a:r>
              <a:rPr lang="fr-BE" sz="2000" b="0" dirty="0"/>
              <a:t> to </a:t>
            </a:r>
            <a:r>
              <a:rPr lang="fr-BE" sz="2000" b="0" dirty="0" err="1"/>
              <a:t>be</a:t>
            </a:r>
            <a:r>
              <a:rPr lang="fr-BE" sz="2000" b="0" dirty="0"/>
              <a:t> </a:t>
            </a:r>
            <a:r>
              <a:rPr lang="fr-BE" sz="2000" b="0" dirty="0" err="1"/>
              <a:t>collected</a:t>
            </a:r>
            <a:r>
              <a:rPr lang="fr-BE" sz="2000" b="0" dirty="0"/>
              <a:t> and </a:t>
            </a:r>
            <a:r>
              <a:rPr lang="fr-BE" sz="2000" b="0" dirty="0" err="1"/>
              <a:t>further</a:t>
            </a:r>
            <a:r>
              <a:rPr lang="fr-BE" sz="2000" b="0" dirty="0"/>
              <a:t> </a:t>
            </a:r>
            <a:r>
              <a:rPr lang="fr-BE" sz="2000" b="0" dirty="0" err="1"/>
              <a:t>exploited</a:t>
            </a:r>
            <a:r>
              <a:rPr lang="fr-BE" sz="2000" b="0" dirty="0"/>
              <a:t>. </a:t>
            </a:r>
          </a:p>
          <a:p>
            <a:pPr>
              <a:spcBef>
                <a:spcPts val="0"/>
              </a:spcBef>
              <a:spcAft>
                <a:spcPts val="600"/>
              </a:spcAft>
              <a:buFont typeface="Courier New" panose="02070309020205020404" pitchFamily="49" charset="0"/>
              <a:buChar char="o"/>
            </a:pPr>
            <a:r>
              <a:rPr lang="fr-BE" sz="2000" b="0" dirty="0" err="1"/>
              <a:t>Incentives</a:t>
            </a:r>
            <a:r>
              <a:rPr lang="fr-BE" sz="2000" b="0" dirty="0"/>
              <a:t> for </a:t>
            </a:r>
            <a:r>
              <a:rPr lang="fr-BE" sz="2000" dirty="0"/>
              <a:t>life-long training </a:t>
            </a:r>
            <a:r>
              <a:rPr lang="fr-BE" sz="2000" b="0" dirty="0"/>
              <a:t>on Open Science practices and </a:t>
            </a:r>
            <a:r>
              <a:rPr lang="fr-BE" sz="2000" b="0" dirty="0" err="1"/>
              <a:t>research</a:t>
            </a:r>
            <a:r>
              <a:rPr lang="fr-BE" sz="2000" b="0" dirty="0"/>
              <a:t> </a:t>
            </a:r>
            <a:r>
              <a:rPr lang="fr-BE" sz="2000" b="0" dirty="0" err="1"/>
              <a:t>integrity</a:t>
            </a:r>
            <a:r>
              <a:rPr lang="fr-BE" sz="2000" b="0" dirty="0"/>
              <a:t> are </a:t>
            </a:r>
            <a:r>
              <a:rPr lang="fr-BE" sz="2000" b="0" dirty="0" err="1"/>
              <a:t>required</a:t>
            </a:r>
            <a:r>
              <a:rPr lang="fr-BE" sz="2000" b="0" dirty="0"/>
              <a:t>.</a:t>
            </a:r>
          </a:p>
          <a:p>
            <a:pPr lvl="1">
              <a:spcBef>
                <a:spcPts val="0"/>
              </a:spcBef>
              <a:spcAft>
                <a:spcPts val="600"/>
              </a:spcAft>
              <a:buFont typeface="Courier New" panose="02070309020205020404" pitchFamily="49" charset="0"/>
              <a:buChar char="o"/>
            </a:pPr>
            <a:endParaRPr lang="fr-BE" sz="1800" b="0" dirty="0"/>
          </a:p>
          <a:p>
            <a:pPr marL="0" indent="0">
              <a:spcBef>
                <a:spcPts val="600"/>
              </a:spcBef>
              <a:spcAft>
                <a:spcPts val="600"/>
              </a:spcAft>
              <a:buNone/>
            </a:pPr>
            <a:endParaRPr lang="fr-BE" dirty="0"/>
          </a:p>
          <a:p>
            <a:endParaRPr lang="en-GB" sz="2800" dirty="0"/>
          </a:p>
        </p:txBody>
      </p:sp>
    </p:spTree>
    <p:extLst>
      <p:ext uri="{BB962C8B-B14F-4D97-AF65-F5344CB8AC3E}">
        <p14:creationId xmlns:p14="http://schemas.microsoft.com/office/powerpoint/2010/main" val="316938313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5144</TotalTime>
  <Words>1526</Words>
  <Application>Microsoft Office PowerPoint</Application>
  <PresentationFormat>Näytössä katseltava diaesitys (4:3)</PresentationFormat>
  <Paragraphs>120</Paragraphs>
  <Slides>15</Slides>
  <Notes>3</Notes>
  <HiddenSlides>1</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15</vt:i4>
      </vt:variant>
    </vt:vector>
  </HeadingPairs>
  <TitlesOfParts>
    <vt:vector size="22" baseType="lpstr">
      <vt:lpstr>Arial</vt:lpstr>
      <vt:lpstr>Courier New</vt:lpstr>
      <vt:lpstr>EC Square Sans Pro</vt:lpstr>
      <vt:lpstr>EC Square Sans Pro Medium</vt:lpstr>
      <vt:lpstr>Verdana</vt:lpstr>
      <vt:lpstr>Wingdings</vt:lpstr>
      <vt:lpstr>Default Design</vt:lpstr>
      <vt:lpstr>Progressing Open Science together</vt:lpstr>
      <vt:lpstr>Why do we need Open Science?</vt:lpstr>
      <vt:lpstr>The example of Health R&amp;I</vt:lpstr>
      <vt:lpstr>Main challenges and priorities</vt:lpstr>
      <vt:lpstr>PowerPoint-esitys</vt:lpstr>
      <vt:lpstr>Open Access</vt:lpstr>
      <vt:lpstr>Science &amp; society</vt:lpstr>
      <vt:lpstr>OS practice and research careers</vt:lpstr>
      <vt:lpstr>Rewards and incentives</vt:lpstr>
      <vt:lpstr>Skills and education</vt:lpstr>
      <vt:lpstr>European Open Science Cloud</vt:lpstr>
      <vt:lpstr>How to move forward together?</vt:lpstr>
      <vt:lpstr>Potential actions for system changes (1)</vt:lpstr>
      <vt:lpstr>Potential actions for system changes (2)</vt:lpstr>
      <vt:lpstr>Leading by example in HE: Open Science as a modus operandi</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FAURE Jean-Emmanuel (RTD)</dc:creator>
  <cp:lastModifiedBy>Ilmari Jauhiainen</cp:lastModifiedBy>
  <cp:revision>229</cp:revision>
  <cp:lastPrinted>2019-10-17T12:00:39Z</cp:lastPrinted>
  <dcterms:created xsi:type="dcterms:W3CDTF">2019-09-13T08:04:01Z</dcterms:created>
  <dcterms:modified xsi:type="dcterms:W3CDTF">2019-10-22T05:28:59Z</dcterms:modified>
</cp:coreProperties>
</file>